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61" r:id="rId3"/>
    <p:sldId id="260" r:id="rId4"/>
    <p:sldId id="265" r:id="rId5"/>
    <p:sldId id="263" r:id="rId6"/>
    <p:sldId id="264" r:id="rId7"/>
    <p:sldId id="262" r:id="rId8"/>
    <p:sldId id="257" r:id="rId9"/>
    <p:sldId id="259" r:id="rId10"/>
  </p:sldIdLst>
  <p:sldSz cx="9144000" cy="5143500" type="screen16x9"/>
  <p:notesSz cx="6858000" cy="9144000"/>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8844" autoAdjust="0"/>
  </p:normalViewPr>
  <p:slideViewPr>
    <p:cSldViewPr snapToGrid="0" snapToObjects="1">
      <p:cViewPr>
        <p:scale>
          <a:sx n="134" d="100"/>
          <a:sy n="134" d="100"/>
        </p:scale>
        <p:origin x="-200" y="72"/>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7C3382-200D-144C-8B7B-3C4C224F4D47}" type="datetimeFigureOut">
              <a:rPr lang="sv-SE" smtClean="0"/>
              <a:t>16-11-21</a:t>
            </a:fld>
            <a:endParaRPr lang="en-US"/>
          </a:p>
        </p:txBody>
      </p:sp>
      <p:sp>
        <p:nvSpPr>
          <p:cNvPr id="4" name="Platshållare för bildobjekt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728310-55B0-BB4A-87C0-FDEDF4DDB920}" type="slidenum">
              <a:rPr lang="en-US" smtClean="0"/>
              <a:t>‹Nr.›</a:t>
            </a:fld>
            <a:endParaRPr lang="en-US"/>
          </a:p>
        </p:txBody>
      </p:sp>
    </p:spTree>
    <p:extLst>
      <p:ext uri="{BB962C8B-B14F-4D97-AF65-F5344CB8AC3E}">
        <p14:creationId xmlns:p14="http://schemas.microsoft.com/office/powerpoint/2010/main" val="253517154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forgotten 280 billion – see the potential of immigrants instead of the challenges</a:t>
            </a:r>
            <a:endParaRPr lang="sv-SE" sz="1200" kern="1200" dirty="0" smtClean="0">
              <a:solidFill>
                <a:schemeClr val="tx1"/>
              </a:solidFill>
              <a:effectLst/>
              <a:latin typeface="+mn-lt"/>
              <a:ea typeface="+mn-ea"/>
              <a:cs typeface="+mn-cs"/>
            </a:endParaRPr>
          </a:p>
          <a:p>
            <a:endParaRPr lang="sv-SE" dirty="0" smtClean="0"/>
          </a:p>
          <a:p>
            <a:r>
              <a:rPr lang="sv-SE" dirty="0" err="1" smtClean="0"/>
              <a:t>Question</a:t>
            </a:r>
            <a:r>
              <a:rPr lang="sv-SE" dirty="0" smtClean="0"/>
              <a:t>: </a:t>
            </a:r>
            <a:r>
              <a:rPr lang="sv-SE" dirty="0" err="1" smtClean="0"/>
              <a:t>how</a:t>
            </a:r>
            <a:r>
              <a:rPr lang="sv-SE" dirty="0" smtClean="0"/>
              <a:t> do </a:t>
            </a:r>
            <a:r>
              <a:rPr lang="sv-SE" dirty="0" err="1" smtClean="0"/>
              <a:t>we</a:t>
            </a:r>
            <a:r>
              <a:rPr lang="sv-SE" dirty="0" smtClean="0"/>
              <a:t> </a:t>
            </a:r>
            <a:r>
              <a:rPr lang="sv-SE" dirty="0" err="1" smtClean="0"/>
              <a:t>behave</a:t>
            </a:r>
            <a:r>
              <a:rPr lang="sv-SE" dirty="0" smtClean="0"/>
              <a:t> </a:t>
            </a:r>
            <a:r>
              <a:rPr lang="sv-SE" dirty="0" err="1" smtClean="0"/>
              <a:t>when</a:t>
            </a:r>
            <a:r>
              <a:rPr lang="sv-SE" dirty="0" smtClean="0"/>
              <a:t> </a:t>
            </a:r>
            <a:r>
              <a:rPr lang="sv-SE" dirty="0" err="1" smtClean="0"/>
              <a:t>we</a:t>
            </a:r>
            <a:r>
              <a:rPr lang="sv-SE" dirty="0" smtClean="0"/>
              <a:t> </a:t>
            </a:r>
            <a:r>
              <a:rPr lang="sv-SE" dirty="0" err="1" smtClean="0"/>
              <a:t>are</a:t>
            </a:r>
            <a:r>
              <a:rPr lang="sv-SE" dirty="0" smtClean="0"/>
              <a:t> in</a:t>
            </a:r>
            <a:r>
              <a:rPr lang="sv-SE" baseline="0" dirty="0" smtClean="0"/>
              <a:t> </a:t>
            </a:r>
            <a:r>
              <a:rPr lang="sv-SE" baseline="0" dirty="0" err="1" smtClean="0"/>
              <a:t>another</a:t>
            </a:r>
            <a:r>
              <a:rPr lang="sv-SE" baseline="0" dirty="0" smtClean="0"/>
              <a:t> country, </a:t>
            </a:r>
            <a:r>
              <a:rPr lang="sv-SE" baseline="0" dirty="0" err="1" smtClean="0"/>
              <a:t>how</a:t>
            </a:r>
            <a:r>
              <a:rPr lang="sv-SE" baseline="0" dirty="0" smtClean="0"/>
              <a:t> do </a:t>
            </a:r>
            <a:r>
              <a:rPr lang="sv-SE" baseline="0" dirty="0" err="1" smtClean="0"/>
              <a:t>we</a:t>
            </a:r>
            <a:r>
              <a:rPr lang="sv-SE" baseline="0" dirty="0" smtClean="0"/>
              <a:t> </a:t>
            </a:r>
            <a:r>
              <a:rPr lang="sv-SE" baseline="0" dirty="0" err="1" smtClean="0"/>
              <a:t>socialize</a:t>
            </a:r>
            <a:r>
              <a:rPr lang="sv-SE" baseline="0" dirty="0" smtClean="0"/>
              <a:t>, </a:t>
            </a:r>
            <a:r>
              <a:rPr lang="sv-SE" baseline="0" dirty="0" err="1" smtClean="0"/>
              <a:t>how</a:t>
            </a:r>
            <a:r>
              <a:rPr lang="sv-SE" baseline="0" dirty="0" smtClean="0"/>
              <a:t> do </a:t>
            </a:r>
            <a:r>
              <a:rPr lang="sv-SE" baseline="0" dirty="0" err="1" smtClean="0"/>
              <a:t>we</a:t>
            </a:r>
            <a:r>
              <a:rPr lang="sv-SE" baseline="0" dirty="0" smtClean="0"/>
              <a:t> </a:t>
            </a:r>
            <a:r>
              <a:rPr lang="sv-SE" baseline="0" dirty="0" err="1" smtClean="0"/>
              <a:t>act</a:t>
            </a:r>
            <a:r>
              <a:rPr lang="sv-SE" baseline="0" dirty="0" smtClean="0"/>
              <a:t>, </a:t>
            </a:r>
            <a:r>
              <a:rPr lang="sv-SE" baseline="0" dirty="0" err="1" smtClean="0"/>
              <a:t>lets</a:t>
            </a:r>
            <a:r>
              <a:rPr lang="sv-SE" baseline="0" dirty="0" smtClean="0"/>
              <a:t> </a:t>
            </a:r>
            <a:r>
              <a:rPr lang="sv-SE" baseline="0" dirty="0" err="1" smtClean="0"/>
              <a:t>discuss</a:t>
            </a:r>
            <a:r>
              <a:rPr lang="sv-SE" baseline="0" dirty="0" smtClean="0"/>
              <a:t> </a:t>
            </a:r>
            <a:r>
              <a:rPr lang="sv-SE" baseline="0" dirty="0" err="1" smtClean="0"/>
              <a:t>after</a:t>
            </a:r>
            <a:r>
              <a:rPr lang="sv-SE" baseline="0" dirty="0" smtClean="0"/>
              <a:t> the session</a:t>
            </a:r>
          </a:p>
          <a:p>
            <a:endParaRPr lang="sv-SE" baseline="0" dirty="0" smtClean="0"/>
          </a:p>
          <a:p>
            <a:r>
              <a:rPr lang="sv-SE" baseline="0" dirty="0" smtClean="0"/>
              <a:t>Tools in the </a:t>
            </a:r>
            <a:r>
              <a:rPr lang="sv-SE" baseline="0" dirty="0" err="1" smtClean="0"/>
              <a:t>communication</a:t>
            </a:r>
            <a:r>
              <a:rPr lang="sv-SE" baseline="0" dirty="0" smtClean="0"/>
              <a:t> </a:t>
            </a:r>
            <a:r>
              <a:rPr lang="sv-SE" baseline="0" dirty="0" err="1" smtClean="0"/>
              <a:t>industry</a:t>
            </a:r>
            <a:r>
              <a:rPr lang="sv-SE" baseline="0" dirty="0" smtClean="0"/>
              <a:t> </a:t>
            </a:r>
            <a:r>
              <a:rPr lang="sv-SE" baseline="0" dirty="0" err="1" smtClean="0"/>
              <a:t>didn’t</a:t>
            </a:r>
            <a:r>
              <a:rPr lang="sv-SE" baseline="0" dirty="0" smtClean="0"/>
              <a:t> </a:t>
            </a:r>
            <a:r>
              <a:rPr lang="sv-SE" baseline="0" dirty="0" err="1" smtClean="0"/>
              <a:t>exists</a:t>
            </a:r>
            <a:r>
              <a:rPr lang="sv-SE" baseline="0" dirty="0" smtClean="0"/>
              <a:t> so </a:t>
            </a:r>
            <a:r>
              <a:rPr lang="sv-SE" baseline="0" dirty="0" err="1" smtClean="0"/>
              <a:t>we</a:t>
            </a:r>
            <a:r>
              <a:rPr lang="sv-SE" baseline="0" dirty="0" smtClean="0"/>
              <a:t> </a:t>
            </a:r>
            <a:r>
              <a:rPr lang="sv-SE" baseline="0" dirty="0" err="1" smtClean="0"/>
              <a:t>had</a:t>
            </a:r>
            <a:r>
              <a:rPr lang="sv-SE" baseline="0" dirty="0" smtClean="0"/>
              <a:t> to </a:t>
            </a:r>
            <a:r>
              <a:rPr lang="sv-SE" baseline="0" dirty="0" err="1" smtClean="0"/>
              <a:t>create</a:t>
            </a:r>
            <a:r>
              <a:rPr lang="sv-SE" baseline="0" dirty="0" smtClean="0"/>
              <a:t> </a:t>
            </a:r>
            <a:r>
              <a:rPr lang="sv-SE" baseline="0" dirty="0" err="1" smtClean="0"/>
              <a:t>them</a:t>
            </a:r>
            <a:r>
              <a:rPr lang="sv-SE" baseline="0" dirty="0" smtClean="0"/>
              <a:t> in order to </a:t>
            </a:r>
            <a:r>
              <a:rPr lang="sv-SE" baseline="0" dirty="0" err="1" smtClean="0"/>
              <a:t>reach</a:t>
            </a:r>
            <a:r>
              <a:rPr lang="sv-SE" baseline="0" dirty="0" smtClean="0"/>
              <a:t> the </a:t>
            </a:r>
            <a:r>
              <a:rPr lang="sv-SE" baseline="0" dirty="0" err="1" smtClean="0"/>
              <a:t>target</a:t>
            </a:r>
            <a:r>
              <a:rPr lang="sv-SE" baseline="0" dirty="0" smtClean="0"/>
              <a:t> </a:t>
            </a:r>
            <a:r>
              <a:rPr lang="sv-SE" baseline="0" dirty="0" err="1" smtClean="0"/>
              <a:t>group</a:t>
            </a:r>
            <a:r>
              <a:rPr lang="sv-SE" baseline="0" dirty="0" smtClean="0"/>
              <a:t> – immigrants </a:t>
            </a:r>
          </a:p>
          <a:p>
            <a:pPr marL="171450" indent="-171450">
              <a:buFontTx/>
              <a:buChar char="-"/>
            </a:pPr>
            <a:r>
              <a:rPr lang="sv-SE" baseline="0" dirty="0" err="1" smtClean="0"/>
              <a:t>EtnoPoll</a:t>
            </a:r>
            <a:endParaRPr lang="sv-SE" baseline="0" dirty="0" smtClean="0"/>
          </a:p>
          <a:p>
            <a:pPr marL="171450" indent="-171450">
              <a:buFontTx/>
              <a:buChar char="-"/>
            </a:pPr>
            <a:r>
              <a:rPr lang="sv-SE" baseline="0" dirty="0" err="1" smtClean="0"/>
              <a:t>EtnoReach</a:t>
            </a:r>
            <a:r>
              <a:rPr lang="sv-SE" baseline="0" dirty="0" smtClean="0"/>
              <a:t> </a:t>
            </a:r>
          </a:p>
          <a:p>
            <a:pPr marL="171450" indent="-171450">
              <a:buFontTx/>
              <a:buChar char="-"/>
            </a:pPr>
            <a:endParaRPr lang="sv-SE" baseline="0" dirty="0" smtClean="0"/>
          </a:p>
          <a:p>
            <a:pPr marL="0" indent="0">
              <a:buFontTx/>
              <a:buNone/>
            </a:pPr>
            <a:r>
              <a:rPr lang="sv-SE" baseline="0" dirty="0" smtClean="0"/>
              <a:t>Immigrant </a:t>
            </a:r>
            <a:r>
              <a:rPr lang="sv-SE" baseline="0" dirty="0" err="1" smtClean="0"/>
              <a:t>groups</a:t>
            </a:r>
            <a:r>
              <a:rPr lang="sv-SE" baseline="0" dirty="0" smtClean="0"/>
              <a:t> in Sweden</a:t>
            </a:r>
          </a:p>
          <a:p>
            <a:pPr marL="171450" indent="-171450">
              <a:buFontTx/>
              <a:buChar char="-"/>
            </a:pPr>
            <a:r>
              <a:rPr lang="sv-SE" baseline="0" dirty="0" err="1" smtClean="0"/>
              <a:t>Mixture</a:t>
            </a:r>
            <a:r>
              <a:rPr lang="sv-SE" baseline="0" dirty="0" smtClean="0"/>
              <a:t> </a:t>
            </a:r>
            <a:r>
              <a:rPr lang="sv-SE" baseline="0" dirty="0" err="1" smtClean="0"/>
              <a:t>of</a:t>
            </a:r>
            <a:r>
              <a:rPr lang="sv-SE" baseline="0" dirty="0" smtClean="0"/>
              <a:t> </a:t>
            </a:r>
            <a:r>
              <a:rPr lang="sv-SE" baseline="0" dirty="0" err="1" smtClean="0"/>
              <a:t>highly</a:t>
            </a:r>
            <a:r>
              <a:rPr lang="sv-SE" baseline="0" dirty="0" smtClean="0"/>
              <a:t> </a:t>
            </a:r>
            <a:r>
              <a:rPr lang="sv-SE" baseline="0" dirty="0" err="1" smtClean="0"/>
              <a:t>diversed</a:t>
            </a:r>
            <a:r>
              <a:rPr lang="sv-SE" baseline="0" dirty="0" smtClean="0"/>
              <a:t> </a:t>
            </a:r>
            <a:r>
              <a:rPr lang="sv-SE" baseline="0" dirty="0" err="1" smtClean="0"/>
              <a:t>groups</a:t>
            </a:r>
            <a:endParaRPr lang="sv-SE" baseline="0" dirty="0" smtClean="0"/>
          </a:p>
          <a:p>
            <a:pPr marL="171450" indent="-171450">
              <a:buFontTx/>
              <a:buChar char="-"/>
            </a:pPr>
            <a:r>
              <a:rPr lang="sv-SE" baseline="0" dirty="0" err="1" smtClean="0"/>
              <a:t>Mixture</a:t>
            </a:r>
            <a:r>
              <a:rPr lang="sv-SE" baseline="0" dirty="0" smtClean="0"/>
              <a:t> </a:t>
            </a:r>
            <a:r>
              <a:rPr lang="sv-SE" baseline="0" dirty="0" err="1" smtClean="0"/>
              <a:t>of</a:t>
            </a:r>
            <a:r>
              <a:rPr lang="sv-SE" baseline="0" dirty="0" smtClean="0"/>
              <a:t> new and </a:t>
            </a:r>
            <a:r>
              <a:rPr lang="sv-SE" baseline="0" dirty="0" err="1" smtClean="0"/>
              <a:t>more</a:t>
            </a:r>
            <a:r>
              <a:rPr lang="sv-SE" baseline="0" dirty="0" smtClean="0"/>
              <a:t> </a:t>
            </a:r>
            <a:r>
              <a:rPr lang="sv-SE" baseline="0" dirty="0" err="1" smtClean="0"/>
              <a:t>establihshed</a:t>
            </a:r>
            <a:endParaRPr lang="sv-SE" baseline="0" dirty="0" smtClean="0"/>
          </a:p>
          <a:p>
            <a:pPr marL="171450" indent="-171450">
              <a:buFontTx/>
              <a:buChar char="-"/>
            </a:pPr>
            <a:r>
              <a:rPr lang="sv-SE" baseline="0" dirty="0" err="1" smtClean="0"/>
              <a:t>Several</a:t>
            </a:r>
            <a:r>
              <a:rPr lang="sv-SE" baseline="0" dirty="0" smtClean="0"/>
              <a:t> areas </a:t>
            </a:r>
            <a:r>
              <a:rPr lang="sv-SE" baseline="0" dirty="0" err="1" smtClean="0"/>
              <a:t>with</a:t>
            </a:r>
            <a:r>
              <a:rPr lang="sv-SE" baseline="0" dirty="0" smtClean="0"/>
              <a:t> a </a:t>
            </a:r>
            <a:r>
              <a:rPr lang="sv-SE" baseline="0" dirty="0" err="1" smtClean="0"/>
              <a:t>concentration</a:t>
            </a:r>
            <a:r>
              <a:rPr lang="sv-SE" baseline="0" dirty="0" smtClean="0"/>
              <a:t> over 50%</a:t>
            </a:r>
          </a:p>
          <a:p>
            <a:pPr marL="171450" indent="-171450">
              <a:buFontTx/>
              <a:buChar char="-"/>
            </a:pPr>
            <a:r>
              <a:rPr lang="sv-SE" baseline="0" dirty="0" err="1" smtClean="0"/>
              <a:t>Mainly</a:t>
            </a:r>
            <a:r>
              <a:rPr lang="sv-SE" baseline="0" dirty="0" smtClean="0"/>
              <a:t>: </a:t>
            </a:r>
            <a:r>
              <a:rPr lang="sv-SE" baseline="0" dirty="0" err="1" smtClean="0"/>
              <a:t>middle</a:t>
            </a:r>
            <a:r>
              <a:rPr lang="sv-SE" baseline="0" dirty="0" smtClean="0"/>
              <a:t> </a:t>
            </a:r>
            <a:r>
              <a:rPr lang="sv-SE" baseline="0" dirty="0" err="1" smtClean="0"/>
              <a:t>east</a:t>
            </a:r>
            <a:r>
              <a:rPr lang="sv-SE" baseline="0" dirty="0" smtClean="0"/>
              <a:t>, </a:t>
            </a:r>
            <a:r>
              <a:rPr lang="sv-SE" baseline="0" dirty="0" err="1" smtClean="0"/>
              <a:t>yugoslavia</a:t>
            </a:r>
            <a:r>
              <a:rPr lang="sv-SE" baseline="0" dirty="0" smtClean="0"/>
              <a:t>, latin </a:t>
            </a:r>
            <a:r>
              <a:rPr lang="sv-SE" baseline="0" dirty="0" err="1" smtClean="0"/>
              <a:t>america</a:t>
            </a:r>
            <a:r>
              <a:rPr lang="sv-SE" baseline="0" dirty="0" smtClean="0"/>
              <a:t>, </a:t>
            </a:r>
            <a:r>
              <a:rPr lang="sv-SE" baseline="0" dirty="0" err="1" smtClean="0"/>
              <a:t>southern</a:t>
            </a:r>
            <a:r>
              <a:rPr lang="sv-SE" baseline="0" dirty="0" smtClean="0"/>
              <a:t> </a:t>
            </a:r>
            <a:r>
              <a:rPr lang="sv-SE" baseline="0" dirty="0" err="1" smtClean="0"/>
              <a:t>europe</a:t>
            </a:r>
            <a:endParaRPr lang="sv-SE" baseline="0" dirty="0" smtClean="0"/>
          </a:p>
          <a:p>
            <a:pPr marL="171450" indent="-171450">
              <a:buFontTx/>
              <a:buChar char="-"/>
            </a:pPr>
            <a:endParaRPr lang="sv-SE" baseline="0" dirty="0" smtClean="0"/>
          </a:p>
          <a:p>
            <a:pPr marL="0" indent="0">
              <a:buFontTx/>
              <a:buNone/>
            </a:pPr>
            <a:r>
              <a:rPr lang="sv-SE" baseline="0" dirty="0" smtClean="0"/>
              <a:t>Immigrants and brands</a:t>
            </a:r>
          </a:p>
          <a:p>
            <a:pPr marL="171450" indent="-171450">
              <a:buFontTx/>
              <a:buChar char="-"/>
            </a:pPr>
            <a:r>
              <a:rPr lang="sv-SE" baseline="0" dirty="0" err="1" smtClean="0"/>
              <a:t>Unaffected</a:t>
            </a:r>
            <a:r>
              <a:rPr lang="sv-SE" baseline="0" dirty="0" smtClean="0"/>
              <a:t> and </a:t>
            </a:r>
            <a:r>
              <a:rPr lang="sv-SE" baseline="0" dirty="0" err="1" smtClean="0"/>
              <a:t>open</a:t>
            </a:r>
            <a:r>
              <a:rPr lang="sv-SE" baseline="0" dirty="0" smtClean="0"/>
              <a:t> to new brands</a:t>
            </a:r>
          </a:p>
          <a:p>
            <a:pPr marL="171450" indent="-171450">
              <a:buFontTx/>
              <a:buChar char="-"/>
            </a:pPr>
            <a:r>
              <a:rPr lang="sv-SE" baseline="0" dirty="0" err="1" smtClean="0"/>
              <a:t>More</a:t>
            </a:r>
            <a:r>
              <a:rPr lang="sv-SE" baseline="0" dirty="0" smtClean="0"/>
              <a:t> </a:t>
            </a:r>
            <a:r>
              <a:rPr lang="sv-SE" baseline="0" dirty="0" err="1" smtClean="0"/>
              <a:t>loyal</a:t>
            </a:r>
            <a:r>
              <a:rPr lang="sv-SE" baseline="0" dirty="0" smtClean="0"/>
              <a:t> to brands</a:t>
            </a:r>
          </a:p>
          <a:p>
            <a:pPr marL="171450" indent="-171450">
              <a:buFontTx/>
              <a:buChar char="-"/>
            </a:pPr>
            <a:r>
              <a:rPr lang="sv-SE" baseline="0" dirty="0" smtClean="0"/>
              <a:t>Creating opinion, </a:t>
            </a:r>
            <a:r>
              <a:rPr lang="sv-SE" baseline="0" dirty="0" err="1" smtClean="0"/>
              <a:t>especially</a:t>
            </a:r>
            <a:r>
              <a:rPr lang="sv-SE" baseline="0" dirty="0" smtClean="0"/>
              <a:t> </a:t>
            </a:r>
            <a:r>
              <a:rPr lang="sv-SE" baseline="0" dirty="0" err="1" smtClean="0"/>
              <a:t>among</a:t>
            </a:r>
            <a:r>
              <a:rPr lang="sv-SE" baseline="0" dirty="0" smtClean="0"/>
              <a:t> the </a:t>
            </a:r>
            <a:r>
              <a:rPr lang="sv-SE" baseline="0" dirty="0" err="1" smtClean="0"/>
              <a:t>younger</a:t>
            </a:r>
            <a:r>
              <a:rPr lang="sv-SE" baseline="0" dirty="0" smtClean="0"/>
              <a:t> – </a:t>
            </a:r>
            <a:r>
              <a:rPr lang="sv-SE" i="1" baseline="0" dirty="0" smtClean="0"/>
              <a:t>an </a:t>
            </a:r>
            <a:r>
              <a:rPr lang="sv-SE" i="1" baseline="0" dirty="0" err="1" smtClean="0"/>
              <a:t>important</a:t>
            </a:r>
            <a:r>
              <a:rPr lang="sv-SE" i="1" baseline="0" dirty="0" smtClean="0"/>
              <a:t> </a:t>
            </a:r>
            <a:r>
              <a:rPr lang="sv-SE" i="1" baseline="0" dirty="0" err="1" smtClean="0"/>
              <a:t>target</a:t>
            </a:r>
            <a:r>
              <a:rPr lang="sv-SE" i="1" baseline="0" dirty="0" smtClean="0"/>
              <a:t> </a:t>
            </a:r>
            <a:r>
              <a:rPr lang="sv-SE" i="1" baseline="0" dirty="0" err="1" smtClean="0"/>
              <a:t>group</a:t>
            </a:r>
            <a:r>
              <a:rPr lang="sv-SE" i="1" baseline="0" dirty="0" smtClean="0"/>
              <a:t>, gatekeeper to the </a:t>
            </a:r>
            <a:r>
              <a:rPr lang="sv-SE" i="1" baseline="0" dirty="0" err="1" smtClean="0"/>
              <a:t>parents</a:t>
            </a:r>
            <a:r>
              <a:rPr lang="sv-SE" i="1" baseline="0" dirty="0" smtClean="0"/>
              <a:t>, </a:t>
            </a:r>
            <a:r>
              <a:rPr lang="sv-SE" i="1" baseline="0" dirty="0" err="1" smtClean="0"/>
              <a:t>parents</a:t>
            </a:r>
            <a:r>
              <a:rPr lang="sv-SE" i="1" baseline="0" dirty="0" smtClean="0"/>
              <a:t> </a:t>
            </a:r>
            <a:r>
              <a:rPr lang="sv-SE" i="1" baseline="0" dirty="0" err="1" smtClean="0"/>
              <a:t>reach</a:t>
            </a:r>
            <a:r>
              <a:rPr lang="sv-SE" i="1" baseline="0" dirty="0" smtClean="0"/>
              <a:t> </a:t>
            </a:r>
            <a:r>
              <a:rPr lang="sv-SE" i="1" baseline="0" dirty="0" err="1" smtClean="0"/>
              <a:t>out</a:t>
            </a:r>
            <a:r>
              <a:rPr lang="sv-SE" i="1" baseline="0" dirty="0" smtClean="0"/>
              <a:t> to the </a:t>
            </a:r>
            <a:r>
              <a:rPr lang="sv-SE" i="1" baseline="0" dirty="0" err="1" smtClean="0"/>
              <a:t>children</a:t>
            </a:r>
            <a:r>
              <a:rPr lang="sv-SE" i="1" baseline="0" dirty="0" smtClean="0"/>
              <a:t> to ask for </a:t>
            </a:r>
            <a:r>
              <a:rPr lang="sv-SE" i="1" baseline="0" dirty="0" err="1" smtClean="0"/>
              <a:t>advice</a:t>
            </a:r>
            <a:r>
              <a:rPr lang="sv-SE" i="1" baseline="0" dirty="0" smtClean="0"/>
              <a:t> etc. </a:t>
            </a:r>
            <a:endParaRPr lang="sv-SE" baseline="0" dirty="0" smtClean="0"/>
          </a:p>
          <a:p>
            <a:pPr marL="0" indent="0">
              <a:buFontTx/>
              <a:buNone/>
            </a:pPr>
            <a:endParaRPr lang="sv-SE" baseline="0" dirty="0" smtClean="0"/>
          </a:p>
          <a:p>
            <a:pPr marL="0" indent="0">
              <a:buFontTx/>
              <a:buNone/>
            </a:pPr>
            <a:r>
              <a:rPr lang="sv-SE" i="1" baseline="0" dirty="0" smtClean="0"/>
              <a:t>If </a:t>
            </a:r>
            <a:r>
              <a:rPr lang="sv-SE" i="1" baseline="0" dirty="0" err="1" smtClean="0"/>
              <a:t>you</a:t>
            </a:r>
            <a:r>
              <a:rPr lang="sv-SE" i="1" baseline="0" dirty="0" smtClean="0"/>
              <a:t> </a:t>
            </a:r>
            <a:r>
              <a:rPr lang="sv-SE" i="1" baseline="0" dirty="0" err="1" smtClean="0"/>
              <a:t>want</a:t>
            </a:r>
            <a:r>
              <a:rPr lang="sv-SE" i="1" baseline="0" dirty="0" smtClean="0"/>
              <a:t> to </a:t>
            </a:r>
            <a:r>
              <a:rPr lang="sv-SE" i="1" baseline="0" dirty="0" err="1" smtClean="0"/>
              <a:t>reach</a:t>
            </a:r>
            <a:r>
              <a:rPr lang="sv-SE" i="1" baseline="0" dirty="0" smtClean="0"/>
              <a:t> </a:t>
            </a:r>
            <a:r>
              <a:rPr lang="sv-SE" i="1" baseline="0" dirty="0" err="1" smtClean="0"/>
              <a:t>out</a:t>
            </a:r>
            <a:r>
              <a:rPr lang="sv-SE" i="1" baseline="0" dirty="0" smtClean="0"/>
              <a:t> to the immigrant </a:t>
            </a:r>
            <a:r>
              <a:rPr lang="sv-SE" i="1" baseline="0" dirty="0" err="1" smtClean="0"/>
              <a:t>groups</a:t>
            </a:r>
            <a:r>
              <a:rPr lang="sv-SE" i="1" baseline="0" dirty="0" smtClean="0"/>
              <a:t> </a:t>
            </a:r>
            <a:r>
              <a:rPr lang="sv-SE" i="1" baseline="0" dirty="0" err="1" smtClean="0"/>
              <a:t>you</a:t>
            </a:r>
            <a:r>
              <a:rPr lang="sv-SE" i="1" baseline="0" dirty="0" smtClean="0"/>
              <a:t> </a:t>
            </a:r>
            <a:r>
              <a:rPr lang="sv-SE" i="1" baseline="0" dirty="0" err="1" smtClean="0"/>
              <a:t>need</a:t>
            </a:r>
            <a:r>
              <a:rPr lang="sv-SE" i="1" baseline="0" dirty="0" smtClean="0"/>
              <a:t> to </a:t>
            </a:r>
            <a:r>
              <a:rPr lang="sv-SE" i="1" baseline="0" dirty="0" err="1" smtClean="0"/>
              <a:t>reach</a:t>
            </a:r>
            <a:r>
              <a:rPr lang="sv-SE" i="1" baseline="0" dirty="0" smtClean="0"/>
              <a:t> </a:t>
            </a:r>
            <a:r>
              <a:rPr lang="sv-SE" i="1" baseline="0" dirty="0" err="1" smtClean="0"/>
              <a:t>out</a:t>
            </a:r>
            <a:r>
              <a:rPr lang="sv-SE" i="1" baseline="0" dirty="0" smtClean="0"/>
              <a:t> to </a:t>
            </a:r>
            <a:r>
              <a:rPr lang="sv-SE" i="1" baseline="0" dirty="0" err="1" smtClean="0"/>
              <a:t>them</a:t>
            </a:r>
            <a:r>
              <a:rPr lang="sv-SE" i="1" baseline="0" dirty="0" smtClean="0"/>
              <a:t> </a:t>
            </a:r>
            <a:r>
              <a:rPr lang="sv-SE" i="1" baseline="0" dirty="0" err="1" smtClean="0"/>
              <a:t>early</a:t>
            </a:r>
            <a:r>
              <a:rPr lang="sv-SE" i="1" baseline="0" dirty="0" smtClean="0"/>
              <a:t> – </a:t>
            </a:r>
            <a:r>
              <a:rPr lang="sv-SE" i="1" baseline="0" dirty="0" err="1" smtClean="0"/>
              <a:t>introduce</a:t>
            </a:r>
            <a:r>
              <a:rPr lang="sv-SE" i="1" baseline="0" dirty="0" smtClean="0"/>
              <a:t> </a:t>
            </a:r>
            <a:r>
              <a:rPr lang="sv-SE" i="1" baseline="0" dirty="0" err="1" smtClean="0"/>
              <a:t>yourself</a:t>
            </a:r>
            <a:r>
              <a:rPr lang="sv-SE" i="1" baseline="0" dirty="0" smtClean="0"/>
              <a:t> to </a:t>
            </a:r>
            <a:r>
              <a:rPr lang="sv-SE" i="1" baseline="0" dirty="0" err="1" smtClean="0"/>
              <a:t>build</a:t>
            </a:r>
            <a:r>
              <a:rPr lang="sv-SE" i="1" baseline="0" dirty="0" smtClean="0"/>
              <a:t> brand </a:t>
            </a:r>
            <a:r>
              <a:rPr lang="sv-SE" i="1" baseline="0" dirty="0" err="1" smtClean="0"/>
              <a:t>loyalty</a:t>
            </a:r>
            <a:r>
              <a:rPr lang="sv-SE" i="1" baseline="0" dirty="0" smtClean="0"/>
              <a:t> </a:t>
            </a:r>
            <a:r>
              <a:rPr lang="sv-SE" i="1" baseline="0" dirty="0" err="1" smtClean="0"/>
              <a:t>example</a:t>
            </a:r>
            <a:r>
              <a:rPr lang="sv-SE" i="1" baseline="0" dirty="0" smtClean="0"/>
              <a:t> is Comviq, Swedbank (</a:t>
            </a:r>
            <a:r>
              <a:rPr lang="sv-SE" i="1" baseline="0" dirty="0" err="1" smtClean="0"/>
              <a:t>communicate</a:t>
            </a:r>
            <a:r>
              <a:rPr lang="sv-SE" i="1" baseline="0" dirty="0" smtClean="0"/>
              <a:t> </a:t>
            </a:r>
            <a:r>
              <a:rPr lang="sv-SE" i="1" baseline="0" dirty="0" err="1" smtClean="0"/>
              <a:t>with</a:t>
            </a:r>
            <a:r>
              <a:rPr lang="sv-SE" i="1" baseline="0" dirty="0" smtClean="0"/>
              <a:t> </a:t>
            </a:r>
            <a:r>
              <a:rPr lang="sv-SE" i="1" baseline="0" dirty="0" err="1" smtClean="0"/>
              <a:t>foreigner</a:t>
            </a:r>
            <a:r>
              <a:rPr lang="sv-SE" i="1" baseline="0" dirty="0" smtClean="0"/>
              <a:t> </a:t>
            </a:r>
            <a:r>
              <a:rPr lang="sv-SE" i="1" baseline="0" dirty="0" err="1" smtClean="0"/>
              <a:t>groups</a:t>
            </a:r>
            <a:r>
              <a:rPr lang="sv-SE" i="1" baseline="0" dirty="0" smtClean="0"/>
              <a:t>), Folksam</a:t>
            </a:r>
          </a:p>
          <a:p>
            <a:pPr marL="0" indent="0">
              <a:buFontTx/>
              <a:buNone/>
            </a:pPr>
            <a:endParaRPr lang="sv-SE" i="1" baseline="0" dirty="0" smtClean="0"/>
          </a:p>
          <a:p>
            <a:pPr marL="0" indent="0">
              <a:buFontTx/>
              <a:buNone/>
            </a:pPr>
            <a:r>
              <a:rPr lang="sv-SE" i="0" baseline="0" dirty="0" err="1" smtClean="0"/>
              <a:t>Many</a:t>
            </a:r>
            <a:r>
              <a:rPr lang="sv-SE" i="0" baseline="0" dirty="0" smtClean="0"/>
              <a:t> </a:t>
            </a:r>
            <a:r>
              <a:rPr lang="sv-SE" i="0" baseline="0" dirty="0" err="1" smtClean="0"/>
              <a:t>foreigners</a:t>
            </a:r>
            <a:r>
              <a:rPr lang="sv-SE" i="0" baseline="0" dirty="0" smtClean="0"/>
              <a:t> </a:t>
            </a:r>
            <a:r>
              <a:rPr lang="sv-SE" i="0" baseline="0" dirty="0" err="1" smtClean="0"/>
              <a:t>dream</a:t>
            </a:r>
            <a:r>
              <a:rPr lang="sv-SE" i="0" baseline="0" dirty="0" smtClean="0"/>
              <a:t> </a:t>
            </a:r>
            <a:r>
              <a:rPr lang="sv-SE" i="0" baseline="0" dirty="0" err="1" smtClean="0"/>
              <a:t>of</a:t>
            </a:r>
            <a:r>
              <a:rPr lang="sv-SE" i="0" baseline="0" dirty="0" smtClean="0"/>
              <a:t> going back and </a:t>
            </a:r>
            <a:r>
              <a:rPr lang="sv-SE" i="0" baseline="0" dirty="0" err="1" smtClean="0"/>
              <a:t>don’t</a:t>
            </a:r>
            <a:r>
              <a:rPr lang="sv-SE" i="0" baseline="0" dirty="0" smtClean="0"/>
              <a:t> </a:t>
            </a:r>
            <a:r>
              <a:rPr lang="sv-SE" i="0" baseline="0" dirty="0" err="1" smtClean="0"/>
              <a:t>necessarily</a:t>
            </a:r>
            <a:r>
              <a:rPr lang="sv-SE" i="0" baseline="0" dirty="0" smtClean="0"/>
              <a:t> </a:t>
            </a:r>
            <a:r>
              <a:rPr lang="sv-SE" i="0" baseline="0" dirty="0" err="1" smtClean="0"/>
              <a:t>want</a:t>
            </a:r>
            <a:r>
              <a:rPr lang="sv-SE" i="0" baseline="0" dirty="0" smtClean="0"/>
              <a:t> to be </a:t>
            </a:r>
            <a:r>
              <a:rPr lang="sv-SE" i="0" baseline="0" dirty="0" err="1" smtClean="0"/>
              <a:t>fully</a:t>
            </a:r>
            <a:r>
              <a:rPr lang="sv-SE" i="0" baseline="0" dirty="0" smtClean="0"/>
              <a:t> </a:t>
            </a:r>
            <a:r>
              <a:rPr lang="sv-SE" i="0" baseline="0" dirty="0" err="1" smtClean="0"/>
              <a:t>rooted</a:t>
            </a:r>
            <a:r>
              <a:rPr lang="sv-SE" i="0" baseline="0" dirty="0" smtClean="0"/>
              <a:t> in Sweden </a:t>
            </a:r>
            <a:r>
              <a:rPr lang="sv-SE" i="0" baseline="0" dirty="0" err="1" smtClean="0"/>
              <a:t>e.g</a:t>
            </a:r>
            <a:r>
              <a:rPr lang="sv-SE" i="0" baseline="0" dirty="0" smtClean="0"/>
              <a:t>. in terms </a:t>
            </a:r>
            <a:r>
              <a:rPr lang="sv-SE" i="0" baseline="0" dirty="0" err="1" smtClean="0"/>
              <a:t>of</a:t>
            </a:r>
            <a:r>
              <a:rPr lang="sv-SE" i="0" baseline="0" dirty="0" smtClean="0"/>
              <a:t> </a:t>
            </a:r>
            <a:r>
              <a:rPr lang="sv-SE" i="0" baseline="0" dirty="0" err="1" smtClean="0"/>
              <a:t>food</a:t>
            </a:r>
            <a:r>
              <a:rPr lang="sv-SE" i="0" baseline="0" dirty="0" smtClean="0"/>
              <a:t> (</a:t>
            </a:r>
            <a:r>
              <a:rPr lang="sv-SE" i="0" baseline="0" dirty="0" err="1" smtClean="0"/>
              <a:t>analogy</a:t>
            </a:r>
            <a:r>
              <a:rPr lang="sv-SE" i="0" baseline="0" dirty="0" smtClean="0"/>
              <a:t> to </a:t>
            </a:r>
            <a:r>
              <a:rPr lang="sv-SE" i="0" baseline="0" dirty="0" err="1" smtClean="0"/>
              <a:t>Swedes</a:t>
            </a:r>
            <a:r>
              <a:rPr lang="sv-SE" i="0" baseline="0" dirty="0" smtClean="0"/>
              <a:t> on Grand Canaria, </a:t>
            </a:r>
            <a:r>
              <a:rPr lang="sv-SE" i="0" baseline="0" dirty="0" err="1" smtClean="0"/>
              <a:t>they</a:t>
            </a:r>
            <a:r>
              <a:rPr lang="sv-SE" i="0" baseline="0" dirty="0" smtClean="0"/>
              <a:t> </a:t>
            </a:r>
            <a:r>
              <a:rPr lang="sv-SE" i="0" baseline="0" dirty="0" err="1" smtClean="0"/>
              <a:t>also</a:t>
            </a:r>
            <a:r>
              <a:rPr lang="sv-SE" i="0" baseline="0" dirty="0" smtClean="0"/>
              <a:t> live </a:t>
            </a:r>
            <a:r>
              <a:rPr lang="sv-SE" i="0" baseline="0" dirty="0" err="1" smtClean="0"/>
              <a:t>together</a:t>
            </a:r>
            <a:r>
              <a:rPr lang="sv-SE" i="0" baseline="0" dirty="0" smtClean="0"/>
              <a:t>, </a:t>
            </a:r>
            <a:r>
              <a:rPr lang="sv-SE" i="0" baseline="0" dirty="0" err="1" smtClean="0"/>
              <a:t>eat</a:t>
            </a:r>
            <a:r>
              <a:rPr lang="sv-SE" i="0" baseline="0" dirty="0" smtClean="0"/>
              <a:t> </a:t>
            </a:r>
            <a:r>
              <a:rPr lang="sv-SE" i="0" baseline="0" dirty="0" err="1" smtClean="0"/>
              <a:t>waffles</a:t>
            </a:r>
            <a:r>
              <a:rPr lang="sv-SE" i="0" baseline="0" dirty="0" smtClean="0"/>
              <a:t>, </a:t>
            </a:r>
            <a:r>
              <a:rPr lang="sv-SE" i="0" baseline="0" dirty="0" err="1" smtClean="0"/>
              <a:t>marry</a:t>
            </a:r>
            <a:r>
              <a:rPr lang="sv-SE" i="0" baseline="0" dirty="0" smtClean="0"/>
              <a:t> in a Swedish </a:t>
            </a:r>
            <a:r>
              <a:rPr lang="sv-SE" i="0" baseline="0" dirty="0" err="1" smtClean="0"/>
              <a:t>church</a:t>
            </a:r>
            <a:r>
              <a:rPr lang="sv-SE" i="0" baseline="0" dirty="0" smtClean="0"/>
              <a:t>)</a:t>
            </a:r>
          </a:p>
          <a:p>
            <a:pPr marL="0" indent="0">
              <a:buFontTx/>
              <a:buNone/>
            </a:pPr>
            <a:endParaRPr lang="sv-SE" i="0" baseline="0" dirty="0" smtClean="0"/>
          </a:p>
          <a:p>
            <a:pPr marL="0" indent="0">
              <a:buFontTx/>
              <a:buNone/>
            </a:pPr>
            <a:r>
              <a:rPr lang="sv-SE" i="0" baseline="0" dirty="0" err="1" smtClean="0"/>
              <a:t>Why</a:t>
            </a:r>
            <a:r>
              <a:rPr lang="sv-SE" i="0" baseline="0" dirty="0" smtClean="0"/>
              <a:t> </a:t>
            </a:r>
            <a:r>
              <a:rPr lang="sv-SE" i="0" baseline="0" dirty="0" err="1" smtClean="0"/>
              <a:t>are</a:t>
            </a:r>
            <a:r>
              <a:rPr lang="sv-SE" i="0" baseline="0" dirty="0" smtClean="0"/>
              <a:t> all the </a:t>
            </a:r>
            <a:r>
              <a:rPr lang="sv-SE" i="0" baseline="0" dirty="0" err="1" smtClean="0"/>
              <a:t>goldfish</a:t>
            </a:r>
            <a:r>
              <a:rPr lang="sv-SE" i="0" baseline="0" dirty="0" smtClean="0"/>
              <a:t> sold </a:t>
            </a:r>
            <a:r>
              <a:rPr lang="sv-SE" i="0" baseline="0" dirty="0" err="1" smtClean="0"/>
              <a:t>out</a:t>
            </a:r>
            <a:r>
              <a:rPr lang="sv-SE" i="0" baseline="0" dirty="0" smtClean="0"/>
              <a:t> </a:t>
            </a:r>
            <a:r>
              <a:rPr lang="sv-SE" i="0" baseline="0" dirty="0" err="1" smtClean="0"/>
              <a:t>March</a:t>
            </a:r>
            <a:r>
              <a:rPr lang="sv-SE" i="0" baseline="0" dirty="0" smtClean="0"/>
              <a:t> 21 </a:t>
            </a:r>
            <a:r>
              <a:rPr lang="sv-SE" i="0" baseline="0" dirty="0" err="1" smtClean="0"/>
              <a:t>every</a:t>
            </a:r>
            <a:r>
              <a:rPr lang="sv-SE" i="0" baseline="0" dirty="0" smtClean="0"/>
              <a:t> </a:t>
            </a:r>
            <a:r>
              <a:rPr lang="sv-SE" i="0" baseline="0" dirty="0" err="1" smtClean="0"/>
              <a:t>year</a:t>
            </a:r>
            <a:r>
              <a:rPr lang="sv-SE" i="0" baseline="0" dirty="0" smtClean="0"/>
              <a:t>? </a:t>
            </a:r>
            <a:r>
              <a:rPr lang="sv-SE" i="0" baseline="0" dirty="0" err="1" smtClean="0"/>
              <a:t>Naroush</a:t>
            </a:r>
            <a:r>
              <a:rPr lang="sv-SE" i="0" baseline="0" dirty="0" smtClean="0"/>
              <a:t> – Persian New </a:t>
            </a:r>
            <a:r>
              <a:rPr lang="sv-SE" i="0" baseline="0" dirty="0" err="1" smtClean="0"/>
              <a:t>Year</a:t>
            </a:r>
            <a:r>
              <a:rPr lang="sv-SE" i="0" baseline="0" dirty="0" smtClean="0"/>
              <a:t> – a </a:t>
            </a:r>
            <a:r>
              <a:rPr lang="sv-SE" i="0" baseline="0" dirty="0" err="1" smtClean="0"/>
              <a:t>lot</a:t>
            </a:r>
            <a:r>
              <a:rPr lang="sv-SE" i="0" baseline="0" dirty="0" smtClean="0"/>
              <a:t> </a:t>
            </a:r>
            <a:r>
              <a:rPr lang="sv-SE" i="0" baseline="0" dirty="0" err="1" smtClean="0"/>
              <a:t>of</a:t>
            </a:r>
            <a:r>
              <a:rPr lang="sv-SE" i="0" baseline="0" dirty="0" smtClean="0"/>
              <a:t> </a:t>
            </a:r>
            <a:r>
              <a:rPr lang="sv-SE" i="0" baseline="0" dirty="0" err="1" smtClean="0"/>
              <a:t>money</a:t>
            </a:r>
            <a:r>
              <a:rPr lang="sv-SE" i="0" baseline="0" dirty="0" smtClean="0"/>
              <a:t> in the </a:t>
            </a:r>
            <a:r>
              <a:rPr lang="sv-SE" i="0" baseline="0" dirty="0" err="1" smtClean="0"/>
              <a:t>foreign</a:t>
            </a:r>
            <a:r>
              <a:rPr lang="sv-SE" i="0" baseline="0" dirty="0" smtClean="0"/>
              <a:t> traditions and </a:t>
            </a:r>
            <a:r>
              <a:rPr lang="sv-SE" i="0" baseline="0" dirty="0" err="1" smtClean="0"/>
              <a:t>celebrations</a:t>
            </a:r>
            <a:r>
              <a:rPr lang="sv-SE" i="0" baseline="0" dirty="0" smtClean="0"/>
              <a:t> </a:t>
            </a:r>
            <a:r>
              <a:rPr lang="sv-SE" i="0" baseline="0" dirty="0" err="1" smtClean="0"/>
              <a:t>e.g</a:t>
            </a:r>
            <a:r>
              <a:rPr lang="sv-SE" i="0" baseline="0" dirty="0" smtClean="0"/>
              <a:t>. </a:t>
            </a:r>
            <a:r>
              <a:rPr lang="sv-SE" i="0" baseline="0" dirty="0" err="1" smtClean="0"/>
              <a:t>Rammadahn</a:t>
            </a:r>
            <a:endParaRPr lang="sv-SE" i="0" baseline="0" dirty="0" smtClean="0"/>
          </a:p>
          <a:p>
            <a:pPr marL="0" indent="0">
              <a:buFontTx/>
              <a:buNone/>
            </a:pPr>
            <a:r>
              <a:rPr lang="sv-SE" i="0" baseline="0" dirty="0" err="1" smtClean="0"/>
              <a:t>Example</a:t>
            </a:r>
            <a:r>
              <a:rPr lang="sv-SE" i="0" baseline="0" dirty="0" smtClean="0"/>
              <a:t> </a:t>
            </a:r>
            <a:r>
              <a:rPr lang="sv-SE" i="0" baseline="0" dirty="0" err="1" smtClean="0"/>
              <a:t>of</a:t>
            </a:r>
            <a:r>
              <a:rPr lang="sv-SE" i="0" baseline="0" dirty="0" smtClean="0"/>
              <a:t> Posten – Happy New </a:t>
            </a:r>
            <a:r>
              <a:rPr lang="sv-SE" i="0" baseline="0" dirty="0" err="1" smtClean="0"/>
              <a:t>Years</a:t>
            </a:r>
            <a:r>
              <a:rPr lang="sv-SE" i="0" baseline="0" dirty="0" smtClean="0"/>
              <a:t>, </a:t>
            </a:r>
            <a:r>
              <a:rPr lang="sv-SE" i="0" baseline="0" dirty="0" err="1" smtClean="0"/>
              <a:t>McD</a:t>
            </a:r>
            <a:endParaRPr lang="sv-SE" i="0" baseline="0" dirty="0" smtClean="0"/>
          </a:p>
          <a:p>
            <a:pPr marL="0" indent="0">
              <a:buFontTx/>
              <a:buNone/>
            </a:pPr>
            <a:endParaRPr lang="sv-SE" i="0" baseline="0" dirty="0" smtClean="0"/>
          </a:p>
          <a:p>
            <a:pPr marL="0" indent="0">
              <a:buFontTx/>
              <a:buNone/>
            </a:pPr>
            <a:r>
              <a:rPr lang="sv-SE" b="1" i="0" baseline="0" dirty="0" err="1" smtClean="0"/>
              <a:t>How</a:t>
            </a:r>
            <a:r>
              <a:rPr lang="sv-SE" b="1" i="0" baseline="0" dirty="0" smtClean="0"/>
              <a:t> to </a:t>
            </a:r>
            <a:r>
              <a:rPr lang="sv-SE" b="1" i="0" baseline="0" dirty="0" err="1" smtClean="0"/>
              <a:t>reach</a:t>
            </a:r>
            <a:r>
              <a:rPr lang="sv-SE" b="1" i="0" baseline="0" dirty="0" smtClean="0"/>
              <a:t> </a:t>
            </a:r>
            <a:r>
              <a:rPr lang="sv-SE" b="1" i="0" baseline="0" dirty="0" err="1" smtClean="0"/>
              <a:t>out</a:t>
            </a:r>
            <a:r>
              <a:rPr lang="sv-SE" b="1" i="0" baseline="0" dirty="0" smtClean="0"/>
              <a:t> to </a:t>
            </a:r>
            <a:r>
              <a:rPr lang="sv-SE" b="1" i="0" baseline="0" dirty="0" err="1" smtClean="0"/>
              <a:t>foreigner</a:t>
            </a:r>
            <a:r>
              <a:rPr lang="sv-SE" b="1" i="0" baseline="0" dirty="0" smtClean="0"/>
              <a:t> </a:t>
            </a:r>
            <a:r>
              <a:rPr lang="sv-SE" b="1" i="0" baseline="0" dirty="0" err="1" smtClean="0"/>
              <a:t>groups</a:t>
            </a:r>
            <a:endParaRPr lang="sv-SE" b="1" i="0" baseline="0" dirty="0" smtClean="0"/>
          </a:p>
          <a:p>
            <a:pPr marL="0" indent="0">
              <a:buFontTx/>
              <a:buNone/>
            </a:pPr>
            <a:r>
              <a:rPr lang="sv-SE" b="0" i="0" baseline="0" dirty="0" smtClean="0"/>
              <a:t>Get to </a:t>
            </a:r>
            <a:r>
              <a:rPr lang="sv-SE" b="0" i="0" baseline="0" dirty="0" err="1" smtClean="0"/>
              <a:t>know</a:t>
            </a:r>
            <a:r>
              <a:rPr lang="sv-SE" b="0" i="0" baseline="0" dirty="0" smtClean="0"/>
              <a:t> </a:t>
            </a:r>
            <a:r>
              <a:rPr lang="sv-SE" b="0" i="0" baseline="0" dirty="0" err="1" smtClean="0"/>
              <a:t>their</a:t>
            </a:r>
            <a:r>
              <a:rPr lang="sv-SE" b="0" i="0" baseline="0" dirty="0" smtClean="0"/>
              <a:t> </a:t>
            </a:r>
            <a:r>
              <a:rPr lang="sv-SE" b="0" i="0" baseline="0" dirty="0" err="1" smtClean="0"/>
              <a:t>lifestyles</a:t>
            </a:r>
            <a:r>
              <a:rPr lang="sv-SE" b="0" i="0" baseline="0" dirty="0" smtClean="0"/>
              <a:t>, </a:t>
            </a:r>
            <a:r>
              <a:rPr lang="sv-SE" b="0" i="0" baseline="0" dirty="0" err="1" smtClean="0"/>
              <a:t>needs</a:t>
            </a:r>
            <a:r>
              <a:rPr lang="sv-SE" b="0" i="0" baseline="0" dirty="0" smtClean="0"/>
              <a:t>, </a:t>
            </a:r>
            <a:r>
              <a:rPr lang="sv-SE" b="0" i="0" baseline="0" dirty="0" err="1" smtClean="0"/>
              <a:t>consumption</a:t>
            </a:r>
            <a:r>
              <a:rPr lang="sv-SE" b="0" i="0" baseline="0" dirty="0" smtClean="0"/>
              <a:t>, habits, traditions media </a:t>
            </a:r>
            <a:r>
              <a:rPr lang="sv-SE" b="0" i="0" baseline="0" dirty="0" err="1" smtClean="0"/>
              <a:t>consumption</a:t>
            </a:r>
            <a:endParaRPr lang="sv-SE" b="0" i="0" baseline="0" dirty="0" smtClean="0"/>
          </a:p>
          <a:p>
            <a:pPr marL="0" indent="0">
              <a:buFontTx/>
              <a:buNone/>
            </a:pPr>
            <a:r>
              <a:rPr lang="sv-SE" b="0" i="0" baseline="0" dirty="0" err="1" smtClean="0"/>
              <a:t>Identify</a:t>
            </a:r>
            <a:r>
              <a:rPr lang="sv-SE" b="0" i="0" baseline="0" dirty="0" smtClean="0"/>
              <a:t> </a:t>
            </a:r>
            <a:r>
              <a:rPr lang="sv-SE" b="0" i="0" baseline="0" dirty="0" err="1" smtClean="0"/>
              <a:t>primary</a:t>
            </a:r>
            <a:r>
              <a:rPr lang="sv-SE" b="0" i="0" baseline="0" dirty="0" smtClean="0"/>
              <a:t> </a:t>
            </a:r>
            <a:r>
              <a:rPr lang="sv-SE" b="0" i="0" baseline="0" dirty="0" err="1" smtClean="0"/>
              <a:t>target</a:t>
            </a:r>
            <a:r>
              <a:rPr lang="sv-SE" b="0" i="0" baseline="0" dirty="0" smtClean="0"/>
              <a:t> </a:t>
            </a:r>
            <a:r>
              <a:rPr lang="sv-SE" b="0" i="0" baseline="0" dirty="0" err="1" smtClean="0"/>
              <a:t>group</a:t>
            </a:r>
            <a:endParaRPr lang="sv-SE" b="0" i="0" baseline="0" dirty="0" smtClean="0"/>
          </a:p>
          <a:p>
            <a:pPr marL="0" indent="0">
              <a:buFontTx/>
              <a:buNone/>
            </a:pPr>
            <a:r>
              <a:rPr lang="sv-SE" b="0" i="0" baseline="0" dirty="0" err="1" smtClean="0"/>
              <a:t>Customize</a:t>
            </a:r>
            <a:r>
              <a:rPr lang="sv-SE" b="0" i="0" baseline="0" dirty="0" smtClean="0"/>
              <a:t> </a:t>
            </a:r>
            <a:r>
              <a:rPr lang="sv-SE" b="0" i="0" baseline="0" dirty="0" err="1" smtClean="0"/>
              <a:t>product</a:t>
            </a:r>
            <a:r>
              <a:rPr lang="sv-SE" b="0" i="0" baseline="0" dirty="0" smtClean="0"/>
              <a:t> </a:t>
            </a:r>
            <a:r>
              <a:rPr lang="sv-SE" b="0" i="0" baseline="0" dirty="0" err="1" smtClean="0"/>
              <a:t>if</a:t>
            </a:r>
            <a:r>
              <a:rPr lang="sv-SE" b="0" i="0" baseline="0" dirty="0" smtClean="0"/>
              <a:t> </a:t>
            </a:r>
            <a:r>
              <a:rPr lang="sv-SE" b="0" i="0" baseline="0" dirty="0" err="1" smtClean="0"/>
              <a:t>needed</a:t>
            </a:r>
            <a:endParaRPr lang="sv-SE" b="0" i="0" baseline="0" dirty="0" smtClean="0"/>
          </a:p>
          <a:p>
            <a:pPr marL="0" indent="0">
              <a:buFontTx/>
              <a:buNone/>
            </a:pPr>
            <a:r>
              <a:rPr lang="sv-SE" b="0" i="0" baseline="0" dirty="0" err="1" smtClean="0"/>
              <a:t>Adapt</a:t>
            </a:r>
            <a:r>
              <a:rPr lang="sv-SE" b="0" i="0" baseline="0" dirty="0" smtClean="0"/>
              <a:t> the </a:t>
            </a:r>
            <a:r>
              <a:rPr lang="sv-SE" b="0" i="0" baseline="0" dirty="0" err="1" smtClean="0"/>
              <a:t>communication</a:t>
            </a:r>
            <a:endParaRPr lang="sv-SE" b="0" i="0" baseline="0" dirty="0" smtClean="0"/>
          </a:p>
          <a:p>
            <a:pPr marL="0" indent="0">
              <a:buFontTx/>
              <a:buNone/>
            </a:pPr>
            <a:r>
              <a:rPr lang="sv-SE" b="0" i="0" baseline="0" dirty="0" smtClean="0"/>
              <a:t>Draw attention</a:t>
            </a:r>
          </a:p>
          <a:p>
            <a:pPr marL="0" indent="0">
              <a:buFontTx/>
              <a:buNone/>
            </a:pPr>
            <a:r>
              <a:rPr lang="sv-SE" b="0" i="0" baseline="0" dirty="0" smtClean="0"/>
              <a:t>…</a:t>
            </a:r>
          </a:p>
          <a:p>
            <a:pPr marL="0" indent="0">
              <a:buFontTx/>
              <a:buNone/>
            </a:pPr>
            <a:endParaRPr lang="sv-SE" b="0" i="0" baseline="0" dirty="0" smtClean="0"/>
          </a:p>
          <a:p>
            <a:pPr marL="0" indent="0">
              <a:buFontTx/>
              <a:buNone/>
            </a:pPr>
            <a:r>
              <a:rPr lang="sv-SE" b="1" i="0" baseline="0" dirty="0" err="1" smtClean="0"/>
              <a:t>Avoid</a:t>
            </a:r>
            <a:r>
              <a:rPr lang="sv-SE" b="1" i="0" baseline="0" dirty="0" smtClean="0"/>
              <a:t> national romanticism and stereotypes </a:t>
            </a:r>
          </a:p>
          <a:p>
            <a:pPr marL="0" indent="0">
              <a:buFontTx/>
              <a:buNone/>
            </a:pPr>
            <a:endParaRPr lang="sv-SE" b="1" i="0" baseline="0" dirty="0" smtClean="0"/>
          </a:p>
          <a:p>
            <a:pPr marL="0" indent="0">
              <a:buFontTx/>
              <a:buNone/>
            </a:pPr>
            <a:r>
              <a:rPr lang="sv-SE" b="1" i="0" baseline="0" dirty="0" smtClean="0"/>
              <a:t>Coop </a:t>
            </a:r>
            <a:r>
              <a:rPr lang="sv-SE" b="1" i="0" baseline="0" dirty="0" err="1" smtClean="0"/>
              <a:t>case</a:t>
            </a:r>
            <a:r>
              <a:rPr lang="sv-SE" b="1" i="0" baseline="0" dirty="0" smtClean="0"/>
              <a:t> </a:t>
            </a:r>
          </a:p>
          <a:p>
            <a:pPr marL="0" indent="0">
              <a:buFontTx/>
              <a:buNone/>
            </a:pPr>
            <a:r>
              <a:rPr lang="sv-SE" b="0" i="0" baseline="0" dirty="0" err="1" smtClean="0"/>
              <a:t>When</a:t>
            </a:r>
            <a:r>
              <a:rPr lang="sv-SE" b="0" i="0" baseline="0" dirty="0" smtClean="0"/>
              <a:t> </a:t>
            </a:r>
            <a:r>
              <a:rPr lang="sv-SE" b="0" i="0" baseline="0" dirty="0" err="1" smtClean="0"/>
              <a:t>asking</a:t>
            </a:r>
            <a:r>
              <a:rPr lang="sv-SE" b="0" i="0" baseline="0" dirty="0" smtClean="0"/>
              <a:t> a </a:t>
            </a:r>
            <a:r>
              <a:rPr lang="sv-SE" b="0" i="0" baseline="0" dirty="0" err="1" smtClean="0"/>
              <a:t>hundred</a:t>
            </a:r>
            <a:r>
              <a:rPr lang="sv-SE" b="0" i="0" baseline="0" dirty="0" smtClean="0"/>
              <a:t> ladies, </a:t>
            </a:r>
            <a:r>
              <a:rPr lang="sv-SE" b="0" i="0" baseline="0" dirty="0" err="1" smtClean="0"/>
              <a:t>they</a:t>
            </a:r>
            <a:r>
              <a:rPr lang="sv-SE" b="0" i="0" baseline="0" dirty="0" smtClean="0"/>
              <a:t> </a:t>
            </a:r>
            <a:r>
              <a:rPr lang="sv-SE" b="0" i="0" baseline="0" dirty="0" err="1" smtClean="0"/>
              <a:t>didn’t</a:t>
            </a:r>
            <a:r>
              <a:rPr lang="sv-SE" b="0" i="0" baseline="0" dirty="0" smtClean="0"/>
              <a:t> </a:t>
            </a:r>
            <a:r>
              <a:rPr lang="sv-SE" b="0" i="0" baseline="0" dirty="0" err="1" smtClean="0"/>
              <a:t>have</a:t>
            </a:r>
            <a:r>
              <a:rPr lang="sv-SE" b="0" i="0" baseline="0" dirty="0" smtClean="0"/>
              <a:t> a relationship </a:t>
            </a:r>
            <a:r>
              <a:rPr lang="sv-SE" b="0" i="0" baseline="0" dirty="0" err="1" smtClean="0"/>
              <a:t>with</a:t>
            </a:r>
            <a:r>
              <a:rPr lang="sv-SE" b="0" i="0" baseline="0" dirty="0" smtClean="0"/>
              <a:t> </a:t>
            </a:r>
            <a:r>
              <a:rPr lang="sv-SE" b="0" i="0" baseline="0" dirty="0" err="1" smtClean="0"/>
              <a:t>any</a:t>
            </a:r>
            <a:r>
              <a:rPr lang="sv-SE" b="0" i="0" baseline="0" dirty="0" smtClean="0"/>
              <a:t> </a:t>
            </a:r>
            <a:r>
              <a:rPr lang="sv-SE" b="0" i="0" baseline="0" dirty="0" err="1" smtClean="0"/>
              <a:t>big</a:t>
            </a:r>
            <a:r>
              <a:rPr lang="sv-SE" b="0" i="0" baseline="0" dirty="0" smtClean="0"/>
              <a:t> </a:t>
            </a:r>
            <a:r>
              <a:rPr lang="sv-SE" b="0" i="0" baseline="0" dirty="0" err="1" smtClean="0"/>
              <a:t>swedish</a:t>
            </a:r>
            <a:r>
              <a:rPr lang="sv-SE" b="0" i="0" baseline="0" dirty="0" smtClean="0"/>
              <a:t> brands, no marketing </a:t>
            </a:r>
            <a:r>
              <a:rPr lang="sv-SE" b="0" i="0" baseline="0" dirty="0" err="1" smtClean="0"/>
              <a:t>towards</a:t>
            </a:r>
            <a:r>
              <a:rPr lang="sv-SE" b="0" i="0" baseline="0" dirty="0" smtClean="0"/>
              <a:t> the immigrant </a:t>
            </a:r>
            <a:r>
              <a:rPr lang="sv-SE" b="0" i="0" baseline="0" dirty="0" err="1" smtClean="0"/>
              <a:t>group</a:t>
            </a:r>
            <a:r>
              <a:rPr lang="sv-SE" b="0" i="0" baseline="0" dirty="0" smtClean="0"/>
              <a:t>, sent </a:t>
            </a:r>
            <a:r>
              <a:rPr lang="sv-SE" b="0" i="0" baseline="0" dirty="0" err="1" smtClean="0"/>
              <a:t>out</a:t>
            </a:r>
            <a:r>
              <a:rPr lang="sv-SE" b="0" i="0" baseline="0" dirty="0" smtClean="0"/>
              <a:t> survey </a:t>
            </a:r>
            <a:r>
              <a:rPr lang="sv-SE" b="0" i="0" baseline="0" dirty="0" err="1" smtClean="0"/>
              <a:t>where</a:t>
            </a:r>
            <a:r>
              <a:rPr lang="sv-SE" b="0" i="0" baseline="0" dirty="0" smtClean="0"/>
              <a:t> </a:t>
            </a:r>
            <a:r>
              <a:rPr lang="sv-SE" b="0" i="0" baseline="0" dirty="0" err="1" smtClean="0"/>
              <a:t>women</a:t>
            </a:r>
            <a:r>
              <a:rPr lang="sv-SE" b="0" i="0" baseline="0" dirty="0" smtClean="0"/>
              <a:t> </a:t>
            </a:r>
            <a:r>
              <a:rPr lang="sv-SE" b="0" i="0" baseline="0" dirty="0" err="1" smtClean="0"/>
              <a:t>where</a:t>
            </a:r>
            <a:r>
              <a:rPr lang="sv-SE" b="0" i="0" baseline="0" dirty="0" smtClean="0"/>
              <a:t> </a:t>
            </a:r>
            <a:r>
              <a:rPr lang="sv-SE" b="0" i="0" baseline="0" dirty="0" err="1" smtClean="0"/>
              <a:t>asked</a:t>
            </a:r>
            <a:r>
              <a:rPr lang="sv-SE" b="0" i="0" baseline="0" dirty="0" smtClean="0"/>
              <a:t> to </a:t>
            </a:r>
            <a:r>
              <a:rPr lang="sv-SE" b="0" i="0" baseline="0" dirty="0" err="1" smtClean="0"/>
              <a:t>photograph</a:t>
            </a:r>
            <a:r>
              <a:rPr lang="sv-SE" b="0" i="0" baseline="0" dirty="0" smtClean="0"/>
              <a:t> </a:t>
            </a:r>
            <a:r>
              <a:rPr lang="sv-SE" b="0" i="0" baseline="0" dirty="0" err="1" smtClean="0"/>
              <a:t>their</a:t>
            </a:r>
            <a:r>
              <a:rPr lang="sv-SE" b="0" i="0" baseline="0" dirty="0" smtClean="0"/>
              <a:t> </a:t>
            </a:r>
            <a:r>
              <a:rPr lang="sv-SE" b="0" i="0" baseline="0" dirty="0" err="1" smtClean="0"/>
              <a:t>food</a:t>
            </a:r>
            <a:r>
              <a:rPr lang="sv-SE" b="0" i="0" baseline="0" dirty="0" smtClean="0"/>
              <a:t> </a:t>
            </a:r>
            <a:r>
              <a:rPr lang="sv-SE" b="0" i="0" baseline="0" dirty="0" err="1" smtClean="0"/>
              <a:t>storage</a:t>
            </a:r>
            <a:r>
              <a:rPr lang="sv-SE" b="0" i="0" baseline="0" dirty="0" smtClean="0"/>
              <a:t> </a:t>
            </a:r>
            <a:r>
              <a:rPr lang="sv-SE" b="0" i="0" baseline="0" dirty="0" err="1" smtClean="0"/>
              <a:t>e.x</a:t>
            </a:r>
            <a:r>
              <a:rPr lang="sv-SE" b="0" i="0" baseline="0" dirty="0" smtClean="0"/>
              <a:t>. </a:t>
            </a:r>
            <a:r>
              <a:rPr lang="sv-SE" b="0" i="0" baseline="0" dirty="0" err="1" smtClean="0"/>
              <a:t>big</a:t>
            </a:r>
            <a:r>
              <a:rPr lang="sv-SE" b="0" i="0" baseline="0" dirty="0" smtClean="0"/>
              <a:t> bags </a:t>
            </a:r>
            <a:r>
              <a:rPr lang="sv-SE" b="0" i="0" baseline="0" dirty="0" err="1" smtClean="0"/>
              <a:t>of</a:t>
            </a:r>
            <a:r>
              <a:rPr lang="sv-SE" b="0" i="0" baseline="0" dirty="0" smtClean="0"/>
              <a:t> </a:t>
            </a:r>
            <a:r>
              <a:rPr lang="sv-SE" b="0" i="0" baseline="0" dirty="0" err="1" smtClean="0"/>
              <a:t>rice</a:t>
            </a:r>
            <a:endParaRPr lang="sv-SE" b="0" i="0" baseline="0" dirty="0" smtClean="0"/>
          </a:p>
          <a:p>
            <a:pPr marL="0" indent="0">
              <a:buFontTx/>
              <a:buNone/>
            </a:pPr>
            <a:endParaRPr lang="sv-SE" b="0" i="0" baseline="0" dirty="0" smtClean="0"/>
          </a:p>
          <a:p>
            <a:pPr marL="0" indent="0">
              <a:buFontTx/>
              <a:buNone/>
            </a:pPr>
            <a:r>
              <a:rPr lang="sv-SE" b="0" i="0" baseline="0" dirty="0" err="1" smtClean="0"/>
              <a:t>Did</a:t>
            </a:r>
            <a:r>
              <a:rPr lang="sv-SE" b="0" i="0" baseline="0" dirty="0" smtClean="0"/>
              <a:t> a pilot at </a:t>
            </a:r>
            <a:r>
              <a:rPr lang="sv-SE" b="0" i="0" baseline="0" dirty="0" err="1" smtClean="0"/>
              <a:t>coop</a:t>
            </a:r>
            <a:r>
              <a:rPr lang="sv-SE" b="0" i="0" baseline="0" dirty="0" smtClean="0"/>
              <a:t>, new </a:t>
            </a:r>
            <a:r>
              <a:rPr lang="sv-SE" b="0" i="0" baseline="0" dirty="0" err="1" smtClean="0"/>
              <a:t>selection</a:t>
            </a:r>
            <a:r>
              <a:rPr lang="sv-SE" b="0" i="0" baseline="0" dirty="0" smtClean="0"/>
              <a:t> </a:t>
            </a:r>
            <a:r>
              <a:rPr lang="sv-SE" b="0" i="0" baseline="0" dirty="0" err="1" smtClean="0"/>
              <a:t>called</a:t>
            </a:r>
            <a:r>
              <a:rPr lang="sv-SE" b="0" i="0" baseline="0" dirty="0" smtClean="0"/>
              <a:t> </a:t>
            </a:r>
            <a:r>
              <a:rPr lang="sv-SE" b="0" i="0" baseline="0" dirty="0" err="1" smtClean="0"/>
              <a:t>food</a:t>
            </a:r>
            <a:r>
              <a:rPr lang="sv-SE" b="0" i="0" baseline="0" dirty="0" smtClean="0"/>
              <a:t> </a:t>
            </a:r>
            <a:r>
              <a:rPr lang="sv-SE" b="0" i="0" baseline="0" dirty="0" err="1" smtClean="0"/>
              <a:t>of</a:t>
            </a:r>
            <a:r>
              <a:rPr lang="sv-SE" b="0" i="0" baseline="0" dirty="0" smtClean="0"/>
              <a:t> the </a:t>
            </a:r>
            <a:r>
              <a:rPr lang="sv-SE" b="0" i="0" baseline="0" dirty="0" err="1" smtClean="0"/>
              <a:t>world</a:t>
            </a:r>
            <a:r>
              <a:rPr lang="sv-SE" b="0" i="0" baseline="0" dirty="0" smtClean="0"/>
              <a:t> (världens mat) </a:t>
            </a:r>
            <a:r>
              <a:rPr lang="sv-SE" b="0" i="0" baseline="0" dirty="0" err="1" smtClean="0"/>
              <a:t>syncronized</a:t>
            </a:r>
            <a:r>
              <a:rPr lang="sv-SE" b="0" i="0" baseline="0" dirty="0" smtClean="0"/>
              <a:t> </a:t>
            </a:r>
            <a:r>
              <a:rPr lang="sv-SE" b="0" i="0" baseline="0" dirty="0" err="1" smtClean="0"/>
              <a:t>with</a:t>
            </a:r>
            <a:r>
              <a:rPr lang="sv-SE" b="0" i="0" baseline="0" dirty="0" smtClean="0"/>
              <a:t> </a:t>
            </a:r>
            <a:r>
              <a:rPr lang="sv-SE" b="0" i="0" baseline="0" dirty="0" err="1" smtClean="0"/>
              <a:t>ramadam</a:t>
            </a:r>
            <a:r>
              <a:rPr lang="sv-SE" b="0" i="0" baseline="0" dirty="0" smtClean="0"/>
              <a:t>, </a:t>
            </a:r>
            <a:r>
              <a:rPr lang="sv-SE" b="0" i="0" baseline="0" dirty="0" err="1" smtClean="0"/>
              <a:t>highlighted</a:t>
            </a:r>
            <a:r>
              <a:rPr lang="sv-SE" b="0" i="0" baseline="0" dirty="0" smtClean="0"/>
              <a:t> </a:t>
            </a:r>
            <a:r>
              <a:rPr lang="sv-SE" b="0" i="0" baseline="0" dirty="0" err="1" smtClean="0"/>
              <a:t>feasts</a:t>
            </a:r>
            <a:r>
              <a:rPr lang="sv-SE" b="0" i="0" baseline="0" dirty="0" smtClean="0"/>
              <a:t>, </a:t>
            </a:r>
            <a:r>
              <a:rPr lang="sv-SE" b="0" i="0" baseline="0" dirty="0" err="1" smtClean="0"/>
              <a:t>had</a:t>
            </a:r>
            <a:r>
              <a:rPr lang="sv-SE" b="0" i="0" baseline="0" dirty="0" smtClean="0"/>
              <a:t> a </a:t>
            </a:r>
            <a:r>
              <a:rPr lang="sv-SE" b="0" i="0" baseline="0" dirty="0" err="1" smtClean="0"/>
              <a:t>baker</a:t>
            </a:r>
            <a:r>
              <a:rPr lang="sv-SE" b="0" i="0" baseline="0" dirty="0" smtClean="0"/>
              <a:t> in the store, </a:t>
            </a:r>
            <a:r>
              <a:rPr lang="sv-SE" b="0" i="0" baseline="0" dirty="0" err="1" smtClean="0"/>
              <a:t>announced</a:t>
            </a:r>
            <a:r>
              <a:rPr lang="sv-SE" b="0" i="0" baseline="0" dirty="0" smtClean="0"/>
              <a:t> </a:t>
            </a:r>
            <a:r>
              <a:rPr lang="sv-SE" b="0" i="0" baseline="0" dirty="0" err="1" smtClean="0"/>
              <a:t>when</a:t>
            </a:r>
            <a:r>
              <a:rPr lang="sv-SE" b="0" i="0" baseline="0" dirty="0" smtClean="0"/>
              <a:t> the </a:t>
            </a:r>
            <a:r>
              <a:rPr lang="sv-SE" b="0" i="0" baseline="0" dirty="0" err="1" smtClean="0"/>
              <a:t>sun</a:t>
            </a:r>
            <a:r>
              <a:rPr lang="sv-SE" b="0" i="0" baseline="0" dirty="0" smtClean="0"/>
              <a:t> set</a:t>
            </a:r>
          </a:p>
          <a:p>
            <a:pPr marL="0" indent="0">
              <a:buFontTx/>
              <a:buNone/>
            </a:pPr>
            <a:endParaRPr lang="sv-SE" b="0" i="0" baseline="0" dirty="0" smtClean="0"/>
          </a:p>
          <a:p>
            <a:pPr marL="0" indent="0">
              <a:buFontTx/>
              <a:buNone/>
            </a:pPr>
            <a:r>
              <a:rPr lang="sv-SE" b="0" i="0" baseline="0" dirty="0" err="1" smtClean="0"/>
              <a:t>Adapted</a:t>
            </a:r>
            <a:r>
              <a:rPr lang="sv-SE" b="0" i="0" baseline="0" dirty="0" smtClean="0"/>
              <a:t> the store to </a:t>
            </a:r>
            <a:r>
              <a:rPr lang="sv-SE" b="0" i="0" baseline="0" dirty="0" err="1" smtClean="0"/>
              <a:t>resemble</a:t>
            </a:r>
            <a:r>
              <a:rPr lang="sv-SE" b="0" i="0" baseline="0" dirty="0" smtClean="0"/>
              <a:t> a </a:t>
            </a:r>
            <a:r>
              <a:rPr lang="sv-SE" b="0" i="0" baseline="0" dirty="0" err="1" smtClean="0"/>
              <a:t>foreign</a:t>
            </a:r>
            <a:r>
              <a:rPr lang="sv-SE" b="0" i="0" baseline="0" dirty="0" smtClean="0"/>
              <a:t> market</a:t>
            </a:r>
          </a:p>
          <a:p>
            <a:pPr marL="0" indent="0">
              <a:buFontTx/>
              <a:buNone/>
            </a:pPr>
            <a:endParaRPr lang="sv-SE" b="0" i="0" baseline="0" dirty="0" smtClean="0"/>
          </a:p>
          <a:p>
            <a:pPr marL="0" indent="0">
              <a:buFontTx/>
              <a:buNone/>
            </a:pPr>
            <a:r>
              <a:rPr lang="sv-SE" b="0" i="0" baseline="0" dirty="0" smtClean="0"/>
              <a:t>KF </a:t>
            </a:r>
            <a:r>
              <a:rPr lang="sv-SE" b="0" i="0" baseline="0" dirty="0" err="1" smtClean="0"/>
              <a:t>contacted</a:t>
            </a:r>
            <a:r>
              <a:rPr lang="sv-SE" b="0" i="0" baseline="0" dirty="0" smtClean="0"/>
              <a:t> </a:t>
            </a:r>
            <a:r>
              <a:rPr lang="sv-SE" b="0" i="0" baseline="0" dirty="0" err="1" smtClean="0"/>
              <a:t>coop</a:t>
            </a:r>
            <a:r>
              <a:rPr lang="sv-SE" b="0" i="0" baseline="0" dirty="0" smtClean="0"/>
              <a:t> and </a:t>
            </a:r>
            <a:r>
              <a:rPr lang="sv-SE" b="0" i="0" baseline="0" dirty="0" err="1" smtClean="0"/>
              <a:t>integrated</a:t>
            </a:r>
            <a:r>
              <a:rPr lang="sv-SE" b="0" i="0" baseline="0" dirty="0" smtClean="0"/>
              <a:t> </a:t>
            </a:r>
            <a:r>
              <a:rPr lang="sv-SE" b="0" i="0" baseline="0" dirty="0" err="1" smtClean="0"/>
              <a:t>with</a:t>
            </a:r>
            <a:r>
              <a:rPr lang="sv-SE" b="0" i="0" baseline="0" dirty="0" smtClean="0"/>
              <a:t> the </a:t>
            </a:r>
            <a:r>
              <a:rPr lang="sv-SE" b="0" i="0" baseline="0" dirty="0" err="1" smtClean="0"/>
              <a:t>coop</a:t>
            </a:r>
            <a:r>
              <a:rPr lang="sv-SE" b="0" i="0" baseline="0" dirty="0" smtClean="0"/>
              <a:t> </a:t>
            </a:r>
            <a:r>
              <a:rPr lang="sv-SE" b="0" i="0" baseline="0" dirty="0" err="1" smtClean="0"/>
              <a:t>medmera</a:t>
            </a:r>
            <a:r>
              <a:rPr lang="sv-SE" b="0" i="0" baseline="0" dirty="0" smtClean="0"/>
              <a:t> </a:t>
            </a:r>
            <a:r>
              <a:rPr lang="sv-SE" b="0" i="0" baseline="0" dirty="0" err="1" smtClean="0"/>
              <a:t>card</a:t>
            </a:r>
            <a:endParaRPr lang="sv-SE" b="0" i="0" baseline="0" dirty="0" smtClean="0"/>
          </a:p>
          <a:p>
            <a:pPr marL="0" indent="0">
              <a:buFontTx/>
              <a:buNone/>
            </a:pPr>
            <a:endParaRPr lang="sv-SE" b="0" i="0" baseline="0" dirty="0" smtClean="0"/>
          </a:p>
          <a:p>
            <a:pPr marL="0" indent="0">
              <a:buFontTx/>
              <a:buNone/>
            </a:pPr>
            <a:r>
              <a:rPr lang="sv-SE" b="0" i="0" baseline="0" dirty="0" err="1" smtClean="0"/>
              <a:t>Good</a:t>
            </a:r>
            <a:r>
              <a:rPr lang="sv-SE" b="0" i="0" baseline="0" dirty="0" smtClean="0"/>
              <a:t> </a:t>
            </a:r>
            <a:r>
              <a:rPr lang="sv-SE" b="0" i="0" baseline="0" dirty="0" err="1" smtClean="0"/>
              <a:t>response</a:t>
            </a:r>
            <a:endParaRPr lang="sv-SE" b="0" i="0" baseline="0" dirty="0" smtClean="0"/>
          </a:p>
          <a:p>
            <a:pPr marL="0" indent="0">
              <a:buFontTx/>
              <a:buNone/>
            </a:pPr>
            <a:endParaRPr lang="sv-SE" b="0" i="0" baseline="0" dirty="0" smtClean="0"/>
          </a:p>
          <a:p>
            <a:pPr marL="0" indent="0">
              <a:buFontTx/>
              <a:buNone/>
            </a:pPr>
            <a:r>
              <a:rPr lang="sv-SE" b="1" i="0" baseline="0" dirty="0" smtClean="0"/>
              <a:t>ICA – </a:t>
            </a:r>
            <a:r>
              <a:rPr lang="sv-SE" b="1" i="0" baseline="0" dirty="0" err="1" smtClean="0"/>
              <a:t>case</a:t>
            </a:r>
            <a:endParaRPr lang="sv-SE" b="1" i="0" baseline="0" dirty="0" smtClean="0"/>
          </a:p>
          <a:p>
            <a:pPr marL="0" indent="0">
              <a:buFontTx/>
              <a:buNone/>
            </a:pPr>
            <a:endParaRPr lang="sv-SE" b="0" i="0" baseline="0" dirty="0" smtClean="0"/>
          </a:p>
          <a:p>
            <a:pPr marL="0" indent="0">
              <a:buFontTx/>
              <a:buNone/>
            </a:pPr>
            <a:r>
              <a:rPr lang="sv-SE" b="1" i="0" baseline="0" dirty="0" err="1" smtClean="0"/>
              <a:t>How</a:t>
            </a:r>
            <a:r>
              <a:rPr lang="sv-SE" b="1" i="0" baseline="0" dirty="0" smtClean="0"/>
              <a:t> </a:t>
            </a:r>
            <a:r>
              <a:rPr lang="sv-SE" b="1" i="0" baseline="0" dirty="0" err="1" smtClean="0"/>
              <a:t>can</a:t>
            </a:r>
            <a:r>
              <a:rPr lang="sv-SE" b="1" i="0" baseline="0" dirty="0" smtClean="0"/>
              <a:t> </a:t>
            </a:r>
            <a:r>
              <a:rPr lang="sv-SE" b="1" i="0" baseline="0" dirty="0" err="1" smtClean="0"/>
              <a:t>we</a:t>
            </a:r>
            <a:r>
              <a:rPr lang="sv-SE" b="1" i="0" baseline="0" dirty="0" smtClean="0"/>
              <a:t> go </a:t>
            </a:r>
            <a:r>
              <a:rPr lang="sv-SE" b="1" i="0" baseline="0" dirty="0" err="1" smtClean="0"/>
              <a:t>ahead</a:t>
            </a:r>
            <a:endParaRPr lang="sv-SE" b="1" i="0" baseline="0" dirty="0" smtClean="0"/>
          </a:p>
          <a:p>
            <a:pPr marL="0" indent="0">
              <a:buFontTx/>
              <a:buNone/>
            </a:pPr>
            <a:r>
              <a:rPr lang="sv-SE" b="0" i="0" baseline="0" dirty="0" err="1" smtClean="0"/>
              <a:t>Level</a:t>
            </a:r>
            <a:r>
              <a:rPr lang="sv-SE" b="0" i="0" baseline="0" dirty="0" smtClean="0"/>
              <a:t> 1 – new media </a:t>
            </a:r>
            <a:r>
              <a:rPr lang="sv-SE" b="0" i="0" baseline="0" dirty="0" err="1" smtClean="0"/>
              <a:t>choices</a:t>
            </a:r>
            <a:endParaRPr lang="sv-SE" b="0" i="0" baseline="0" dirty="0" smtClean="0"/>
          </a:p>
          <a:p>
            <a:pPr marL="0" indent="0">
              <a:buFontTx/>
              <a:buNone/>
            </a:pPr>
            <a:r>
              <a:rPr lang="sv-SE" b="0" i="0" baseline="0" dirty="0" err="1" smtClean="0"/>
              <a:t>Level</a:t>
            </a:r>
            <a:r>
              <a:rPr lang="sv-SE" b="0" i="0" baseline="0" dirty="0" smtClean="0"/>
              <a:t> 2 – media </a:t>
            </a:r>
            <a:r>
              <a:rPr lang="sv-SE" b="0" i="0" baseline="0" dirty="0" err="1" smtClean="0"/>
              <a:t>choices</a:t>
            </a:r>
            <a:r>
              <a:rPr lang="sv-SE" b="0" i="0" baseline="0" dirty="0" smtClean="0"/>
              <a:t>, </a:t>
            </a:r>
            <a:r>
              <a:rPr lang="sv-SE" b="0" i="0" baseline="0" dirty="0" err="1" smtClean="0"/>
              <a:t>communication</a:t>
            </a:r>
            <a:endParaRPr lang="sv-SE" b="0"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b="0" i="0" baseline="0" dirty="0" err="1" smtClean="0"/>
              <a:t>Level</a:t>
            </a:r>
            <a:r>
              <a:rPr lang="sv-SE" b="0" i="0" baseline="0" dirty="0" smtClean="0"/>
              <a:t> 2 – media </a:t>
            </a:r>
            <a:r>
              <a:rPr lang="sv-SE" b="0" i="0" baseline="0" dirty="0" err="1" smtClean="0"/>
              <a:t>choices</a:t>
            </a:r>
            <a:r>
              <a:rPr lang="sv-SE" b="0" i="0" baseline="0" dirty="0" smtClean="0"/>
              <a:t>, </a:t>
            </a:r>
            <a:r>
              <a:rPr lang="sv-SE" b="0" i="0" baseline="0" dirty="0" err="1" smtClean="0"/>
              <a:t>communication</a:t>
            </a:r>
            <a:r>
              <a:rPr lang="sv-SE" b="0" i="0" baseline="0" dirty="0" smtClean="0"/>
              <a:t>, PR</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b="0"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b="0" i="0" baseline="0" dirty="0" smtClean="0"/>
              <a:t>Radio, sent info in </a:t>
            </a:r>
            <a:r>
              <a:rPr lang="sv-SE" b="0" i="0" baseline="0" dirty="0" err="1" smtClean="0"/>
              <a:t>Farshi</a:t>
            </a:r>
            <a:r>
              <a:rPr lang="sv-SE" b="0" i="0" baseline="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b="0"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b="0" i="0" baseline="0" dirty="0" err="1" smtClean="0"/>
              <a:t>Allcompis</a:t>
            </a:r>
            <a:r>
              <a:rPr lang="sv-SE" b="0" i="0" baseline="0" dirty="0" smtClean="0"/>
              <a:t>, paper, radio, </a:t>
            </a:r>
            <a:r>
              <a:rPr lang="sv-SE" b="0" i="0" baseline="0" dirty="0" err="1" smtClean="0"/>
              <a:t>website</a:t>
            </a:r>
            <a:r>
              <a:rPr lang="sv-SE" b="0" i="0" baseline="0" dirty="0" smtClean="0"/>
              <a:t>, 130 new </a:t>
            </a:r>
            <a:r>
              <a:rPr lang="sv-SE" b="0" i="0" baseline="0" dirty="0" err="1" smtClean="0"/>
              <a:t>unique</a:t>
            </a:r>
            <a:r>
              <a:rPr lang="sv-SE" b="0" i="0" baseline="0" dirty="0" smtClean="0"/>
              <a:t> visits per </a:t>
            </a:r>
            <a:r>
              <a:rPr lang="sv-SE" b="0" i="0" baseline="0" dirty="0" err="1" smtClean="0"/>
              <a:t>week</a:t>
            </a:r>
            <a:r>
              <a:rPr lang="sv-SE" b="0" i="0" baseline="0" dirty="0" smtClean="0"/>
              <a:t>, 600 000 </a:t>
            </a:r>
            <a:r>
              <a:rPr lang="sv-SE" b="0" i="0" baseline="0" dirty="0" err="1" smtClean="0"/>
              <a:t>followers</a:t>
            </a:r>
            <a:r>
              <a:rPr lang="sv-SE" b="0" i="0" baseline="0" dirty="0" smtClean="0"/>
              <a:t> on </a:t>
            </a:r>
            <a:r>
              <a:rPr lang="sv-SE" b="0" i="0" baseline="0" dirty="0" err="1" smtClean="0"/>
              <a:t>facebook</a:t>
            </a:r>
            <a:endParaRPr lang="sv-SE" b="0"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sv-SE" b="0"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b="1" i="0" baseline="0" dirty="0" smtClean="0"/>
              <a:t>New potential</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0" i="0" baseline="0" dirty="0" err="1" smtClean="0"/>
              <a:t>Substantial</a:t>
            </a:r>
            <a:r>
              <a:rPr lang="sv-SE" b="0" i="0" baseline="0" dirty="0" smtClean="0"/>
              <a:t> </a:t>
            </a:r>
            <a:r>
              <a:rPr lang="sv-SE" b="0" i="0" baseline="0" dirty="0" err="1" smtClean="0"/>
              <a:t>volumes</a:t>
            </a:r>
            <a:r>
              <a:rPr lang="sv-SE" b="0" i="0" baseline="0" dirty="0" smtClean="0"/>
              <a:t> </a:t>
            </a:r>
            <a:r>
              <a:rPr lang="sv-SE" b="0" i="0" baseline="0" dirty="0" err="1" smtClean="0"/>
              <a:t>linked</a:t>
            </a:r>
            <a:r>
              <a:rPr lang="sv-SE" b="0" i="0" baseline="0" dirty="0" smtClean="0"/>
              <a:t> to new </a:t>
            </a:r>
            <a:r>
              <a:rPr lang="sv-SE" b="0" i="0" baseline="0" dirty="0" err="1" smtClean="0"/>
              <a:t>consumption</a:t>
            </a:r>
            <a:r>
              <a:rPr lang="sv-SE" b="0" i="0" baseline="0" dirty="0" smtClean="0"/>
              <a:t> </a:t>
            </a:r>
            <a:r>
              <a:rPr lang="sv-SE" b="0" i="0" baseline="0" dirty="0" err="1" smtClean="0"/>
              <a:t>patterns</a:t>
            </a:r>
            <a:endParaRPr lang="sv-SE" b="0"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b="0" i="0" baseline="0" dirty="0" err="1" smtClean="0"/>
              <a:t>Presence</a:t>
            </a:r>
            <a:r>
              <a:rPr lang="sv-SE" b="0" i="0" baseline="0" dirty="0" smtClean="0"/>
              <a:t> </a:t>
            </a:r>
            <a:r>
              <a:rPr lang="sv-SE" b="0" i="0" baseline="0" dirty="0" err="1" smtClean="0"/>
              <a:t>among</a:t>
            </a:r>
            <a:r>
              <a:rPr lang="sv-SE" b="0" i="0" baseline="0" dirty="0" smtClean="0"/>
              <a:t> a </a:t>
            </a:r>
            <a:r>
              <a:rPr lang="sv-SE" b="0" i="0" baseline="0" dirty="0" err="1" smtClean="0"/>
              <a:t>large</a:t>
            </a:r>
            <a:r>
              <a:rPr lang="sv-SE" b="0" i="0" baseline="0" dirty="0" smtClean="0"/>
              <a:t> </a:t>
            </a:r>
            <a:r>
              <a:rPr lang="sv-SE" b="0" i="0" baseline="0" dirty="0" err="1" smtClean="0"/>
              <a:t>group</a:t>
            </a:r>
            <a:r>
              <a:rPr lang="sv-SE" b="0" i="0" baseline="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b="0"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sv-SE" b="0"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b="0" i="0" baseline="0" dirty="0" smtClean="0"/>
              <a:t>Change and trends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b="0" i="0" baseline="0" dirty="0" err="1" smtClean="0"/>
              <a:t>Food</a:t>
            </a:r>
            <a:r>
              <a:rPr lang="sv-SE" b="0" i="0" baseline="0" dirty="0" smtClean="0"/>
              <a:t> </a:t>
            </a:r>
            <a:r>
              <a:rPr lang="sv-SE" b="0" i="0" baseline="0" dirty="0" err="1" smtClean="0"/>
              <a:t>companies</a:t>
            </a:r>
            <a:r>
              <a:rPr lang="sv-SE" b="0" i="0" baseline="0" dirty="0" smtClean="0"/>
              <a:t> </a:t>
            </a:r>
            <a:r>
              <a:rPr lang="sv-SE" b="0" i="0" baseline="0" dirty="0" err="1" smtClean="0"/>
              <a:t>are</a:t>
            </a:r>
            <a:r>
              <a:rPr lang="sv-SE" b="0" i="0" baseline="0" dirty="0" smtClean="0"/>
              <a:t> </a:t>
            </a:r>
            <a:r>
              <a:rPr lang="sv-SE" b="0" i="0" baseline="0" dirty="0" err="1" smtClean="0"/>
              <a:t>aware</a:t>
            </a:r>
            <a:r>
              <a:rPr lang="sv-SE" b="0" i="0" baseline="0" dirty="0" smtClean="0"/>
              <a:t> </a:t>
            </a:r>
            <a:r>
              <a:rPr lang="sv-SE" b="0" i="0" baseline="0" dirty="0" err="1" smtClean="0"/>
              <a:t>of</a:t>
            </a:r>
            <a:r>
              <a:rPr lang="sv-SE" b="0" i="0" baseline="0" dirty="0" smtClean="0"/>
              <a:t> the </a:t>
            </a:r>
            <a:r>
              <a:rPr lang="sv-SE" b="0" i="0" baseline="0" dirty="0" err="1" smtClean="0"/>
              <a:t>possibilities</a:t>
            </a:r>
            <a:r>
              <a:rPr lang="sv-SE" b="0" i="0" baseline="0" dirty="0" smtClean="0"/>
              <a:t>, </a:t>
            </a:r>
            <a:r>
              <a:rPr lang="sv-SE" b="0" i="0" baseline="0" dirty="0" err="1" smtClean="0"/>
              <a:t>authorities</a:t>
            </a:r>
            <a:r>
              <a:rPr lang="sv-SE" b="0" i="0" baseline="0" dirty="0" smtClean="0"/>
              <a:t> </a:t>
            </a:r>
            <a:r>
              <a:rPr lang="sv-SE" b="0" i="0" baseline="0" dirty="0" err="1" smtClean="0"/>
              <a:t>are</a:t>
            </a:r>
            <a:r>
              <a:rPr lang="sv-SE" b="0" i="0" baseline="0" dirty="0" smtClean="0"/>
              <a:t> </a:t>
            </a:r>
            <a:r>
              <a:rPr lang="sv-SE" b="0" i="0" baseline="0" dirty="0" err="1" smtClean="0"/>
              <a:t>picking</a:t>
            </a:r>
            <a:r>
              <a:rPr lang="sv-SE" b="0" i="0" baseline="0" dirty="0" smtClean="0"/>
              <a:t> </a:t>
            </a:r>
            <a:r>
              <a:rPr lang="sv-SE" b="0" i="0" baseline="0" dirty="0" err="1" smtClean="0"/>
              <a:t>up</a:t>
            </a:r>
            <a:endParaRPr lang="sv-SE" b="0" i="0" baseline="0" dirty="0" smtClean="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b="0" i="0" baseline="0" dirty="0" smtClean="0"/>
              <a:t>General </a:t>
            </a:r>
            <a:r>
              <a:rPr lang="sv-SE" b="0" i="0" baseline="0" dirty="0" err="1" smtClean="0"/>
              <a:t>increase</a:t>
            </a:r>
            <a:r>
              <a:rPr lang="sv-SE" b="0" i="0" baseline="0" dirty="0" smtClean="0"/>
              <a:t> in </a:t>
            </a:r>
            <a:r>
              <a:rPr lang="sv-SE" b="0" i="0" baseline="0" dirty="0" err="1" smtClean="0"/>
              <a:t>this</a:t>
            </a:r>
            <a:r>
              <a:rPr lang="sv-SE" b="0" i="0" baseline="0" dirty="0" smtClean="0"/>
              <a:t> </a:t>
            </a:r>
            <a:r>
              <a:rPr lang="sv-SE" b="0" i="0" baseline="0" dirty="0" err="1" smtClean="0"/>
              <a:t>consumer</a:t>
            </a:r>
            <a:r>
              <a:rPr lang="sv-SE" b="0" i="0" baseline="0" dirty="0" smtClean="0"/>
              <a:t> </a:t>
            </a:r>
            <a:r>
              <a:rPr lang="sv-SE" b="0" i="0" baseline="0" dirty="0" err="1" smtClean="0"/>
              <a:t>group</a:t>
            </a:r>
            <a:endParaRPr lang="sv-SE" b="0" i="0" baseline="0" dirty="0" smtClean="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b="0" i="0" baseline="0" dirty="0" smtClean="0"/>
              <a:t>Before </a:t>
            </a:r>
            <a:r>
              <a:rPr lang="sv-SE" b="0" i="0" baseline="0" dirty="0" err="1" smtClean="0"/>
              <a:t>they</a:t>
            </a:r>
            <a:r>
              <a:rPr lang="sv-SE" b="0" i="0" baseline="0" dirty="0" smtClean="0"/>
              <a:t> </a:t>
            </a:r>
            <a:r>
              <a:rPr lang="sv-SE" b="0" i="0" baseline="0" dirty="0" err="1" smtClean="0"/>
              <a:t>did</a:t>
            </a:r>
            <a:r>
              <a:rPr lang="sv-SE" b="0" i="0" baseline="0" dirty="0" smtClean="0"/>
              <a:t> </a:t>
            </a:r>
            <a:r>
              <a:rPr lang="sv-SE" b="0" i="0" baseline="0" dirty="0" err="1" smtClean="0"/>
              <a:t>what</a:t>
            </a:r>
            <a:r>
              <a:rPr lang="sv-SE" b="0" i="0" baseline="0" dirty="0" smtClean="0"/>
              <a:t> </a:t>
            </a:r>
            <a:r>
              <a:rPr lang="sv-SE" b="0" i="0" baseline="0" dirty="0" err="1" smtClean="0"/>
              <a:t>was</a:t>
            </a:r>
            <a:r>
              <a:rPr lang="sv-SE" b="0" i="0" baseline="0" dirty="0" smtClean="0"/>
              <a:t> </a:t>
            </a:r>
            <a:r>
              <a:rPr lang="sv-SE" b="0" i="0" baseline="0" dirty="0" err="1" smtClean="0"/>
              <a:t>though</a:t>
            </a:r>
            <a:r>
              <a:rPr lang="sv-SE" b="0" i="0" baseline="0" dirty="0" smtClean="0"/>
              <a:t> </a:t>
            </a:r>
            <a:r>
              <a:rPr lang="sv-SE" b="0" i="0" baseline="0" dirty="0" err="1" smtClean="0"/>
              <a:t>needed</a:t>
            </a:r>
            <a:r>
              <a:rPr lang="sv-SE" b="0" i="0" baseline="0" dirty="0" smtClean="0"/>
              <a:t> and </a:t>
            </a:r>
            <a:r>
              <a:rPr lang="sv-SE" b="0" i="0" baseline="0" dirty="0" err="1" smtClean="0"/>
              <a:t>now</a:t>
            </a:r>
            <a:r>
              <a:rPr lang="sv-SE" b="0" i="0" baseline="0" dirty="0" smtClean="0"/>
              <a:t> </a:t>
            </a:r>
            <a:r>
              <a:rPr lang="sv-SE" b="0" i="0" baseline="0" dirty="0" err="1" smtClean="0"/>
              <a:t>they</a:t>
            </a:r>
            <a:r>
              <a:rPr lang="sv-SE" b="0" i="0" baseline="0" dirty="0" smtClean="0"/>
              <a:t> </a:t>
            </a:r>
            <a:r>
              <a:rPr lang="sv-SE" b="0" i="0" baseline="0" dirty="0" err="1" smtClean="0"/>
              <a:t>want</a:t>
            </a:r>
            <a:r>
              <a:rPr lang="sv-SE" b="0" i="0" baseline="0" dirty="0" smtClean="0"/>
              <a:t> to do it as </a:t>
            </a:r>
            <a:r>
              <a:rPr lang="sv-SE" b="0" i="0" baseline="0" dirty="0" err="1" smtClean="0"/>
              <a:t>they</a:t>
            </a:r>
            <a:r>
              <a:rPr lang="sv-SE" b="0" i="0" baseline="0" dirty="0" smtClean="0"/>
              <a:t> </a:t>
            </a:r>
            <a:r>
              <a:rPr lang="sv-SE" b="0" i="0" baseline="0" dirty="0" err="1" smtClean="0"/>
              <a:t>see</a:t>
            </a:r>
            <a:r>
              <a:rPr lang="sv-SE" b="0" i="0" baseline="0" dirty="0" smtClean="0"/>
              <a:t> the potential</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sv-SE" b="0" i="0" baseline="0" dirty="0" smtClean="0"/>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sv-SE" b="0"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b="0" i="0" baseline="0" dirty="0" err="1" smtClean="0"/>
              <a:t>How</a:t>
            </a:r>
            <a:r>
              <a:rPr lang="sv-SE" b="0" i="0" baseline="0" dirty="0" smtClean="0"/>
              <a:t> do </a:t>
            </a:r>
            <a:r>
              <a:rPr lang="sv-SE" b="0" i="0" baseline="0" dirty="0" err="1" smtClean="0"/>
              <a:t>we</a:t>
            </a:r>
            <a:r>
              <a:rPr lang="sv-SE" b="0" i="0" baseline="0" dirty="0" smtClean="0"/>
              <a:t> </a:t>
            </a:r>
            <a:r>
              <a:rPr lang="sv-SE" b="0" i="0" baseline="0" dirty="0" err="1" smtClean="0"/>
              <a:t>behave</a:t>
            </a:r>
            <a:r>
              <a:rPr lang="sv-SE" b="0" i="0" baseline="0" dirty="0" smtClean="0"/>
              <a:t> </a:t>
            </a:r>
            <a:r>
              <a:rPr lang="sv-SE" b="0" i="0" baseline="0" dirty="0" err="1" smtClean="0"/>
              <a:t>when</a:t>
            </a:r>
            <a:r>
              <a:rPr lang="sv-SE" b="0" i="0" baseline="0" dirty="0" smtClean="0"/>
              <a:t> </a:t>
            </a:r>
            <a:r>
              <a:rPr lang="sv-SE" b="0" i="0" baseline="0" dirty="0" err="1" smtClean="0"/>
              <a:t>we</a:t>
            </a:r>
            <a:r>
              <a:rPr lang="sv-SE" b="0" i="0" baseline="0" dirty="0" smtClean="0"/>
              <a:t> visit </a:t>
            </a:r>
            <a:r>
              <a:rPr lang="sv-SE" b="0" i="0" baseline="0" dirty="0" err="1" smtClean="0"/>
              <a:t>other</a:t>
            </a:r>
            <a:r>
              <a:rPr lang="sv-SE" b="0" i="0" baseline="0" dirty="0" smtClean="0"/>
              <a:t> </a:t>
            </a:r>
            <a:r>
              <a:rPr lang="sv-SE" b="0" i="0" baseline="0" dirty="0" err="1" smtClean="0"/>
              <a:t>countries</a:t>
            </a:r>
            <a:r>
              <a:rPr lang="sv-SE" b="0" i="0" baseline="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0" i="0" baseline="0" dirty="0" smtClean="0"/>
              <a:t>-</a:t>
            </a:r>
            <a:r>
              <a:rPr lang="sv-SE" b="0" i="0" baseline="0" dirty="0" err="1" smtClean="0"/>
              <a:t>Our</a:t>
            </a:r>
            <a:r>
              <a:rPr lang="sv-SE" b="0" i="0" baseline="0" dirty="0" smtClean="0"/>
              <a:t> </a:t>
            </a:r>
            <a:r>
              <a:rPr lang="sv-SE" b="0" i="0" baseline="0" dirty="0" err="1" smtClean="0"/>
              <a:t>identity</a:t>
            </a:r>
            <a:r>
              <a:rPr lang="sv-SE" b="0" i="0" baseline="0" dirty="0" smtClean="0"/>
              <a:t> is </a:t>
            </a:r>
            <a:r>
              <a:rPr lang="sv-SE" b="0" i="0" baseline="0" dirty="0" err="1" smtClean="0"/>
              <a:t>linked</a:t>
            </a:r>
            <a:r>
              <a:rPr lang="sv-SE" b="0" i="0" baseline="0" dirty="0" smtClean="0"/>
              <a:t> to </a:t>
            </a:r>
            <a:r>
              <a:rPr lang="sv-SE" b="0" i="0" baseline="0" dirty="0" err="1" smtClean="0"/>
              <a:t>our</a:t>
            </a:r>
            <a:r>
              <a:rPr lang="sv-SE" b="0" i="0" baseline="0" dirty="0" smtClean="0"/>
              <a:t> </a:t>
            </a:r>
            <a:r>
              <a:rPr lang="sv-SE" b="0" i="0" baseline="0" dirty="0" err="1" smtClean="0"/>
              <a:t>nationality</a:t>
            </a:r>
            <a:r>
              <a:rPr lang="sv-SE" b="0" i="0" baseline="0" dirty="0" smtClean="0"/>
              <a:t>, </a:t>
            </a:r>
            <a:r>
              <a:rPr lang="sv-SE" b="0" i="0" baseline="0" dirty="0" err="1" smtClean="0"/>
              <a:t>we</a:t>
            </a:r>
            <a:r>
              <a:rPr lang="sv-SE" b="0" i="0" baseline="0" dirty="0" smtClean="0"/>
              <a:t> </a:t>
            </a:r>
            <a:r>
              <a:rPr lang="sv-SE" b="0" i="0" baseline="0" dirty="0" err="1" smtClean="0"/>
              <a:t>prefer</a:t>
            </a:r>
            <a:r>
              <a:rPr lang="sv-SE" b="0" i="0" baseline="0" dirty="0" smtClean="0"/>
              <a:t> to go to IKEA, </a:t>
            </a:r>
            <a:r>
              <a:rPr lang="sv-SE" b="0" i="0" baseline="0" dirty="0" err="1" smtClean="0"/>
              <a:t>buy</a:t>
            </a:r>
            <a:r>
              <a:rPr lang="sv-SE" b="0" i="0" baseline="0" dirty="0" smtClean="0"/>
              <a:t> kanelbullar </a:t>
            </a:r>
            <a:r>
              <a:rPr lang="sv-SE" b="0" i="0" baseline="0" dirty="0" err="1" smtClean="0"/>
              <a:t>etc</a:t>
            </a:r>
            <a:endParaRPr lang="sv-SE" b="0" i="0" baseline="0" dirty="0" smtClean="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b="0" i="0" baseline="0" dirty="0" err="1" smtClean="0"/>
              <a:t>Socialize</a:t>
            </a:r>
            <a:r>
              <a:rPr lang="sv-SE" b="0" i="0" baseline="0" dirty="0" smtClean="0"/>
              <a:t> </a:t>
            </a:r>
            <a:r>
              <a:rPr lang="sv-SE" b="0" i="0" baseline="0" dirty="0" err="1" smtClean="0"/>
              <a:t>with</a:t>
            </a:r>
            <a:r>
              <a:rPr lang="sv-SE" b="0" i="0" baseline="0" dirty="0" smtClean="0"/>
              <a:t> </a:t>
            </a:r>
            <a:r>
              <a:rPr lang="sv-SE" b="0" i="0" baseline="0" dirty="0" err="1" smtClean="0"/>
              <a:t>swedes</a:t>
            </a:r>
            <a:r>
              <a:rPr lang="sv-SE" b="0" i="0" baseline="0" dirty="0" smtClean="0"/>
              <a:t>, </a:t>
            </a:r>
            <a:r>
              <a:rPr lang="sv-SE" b="0" i="0" baseline="0" dirty="0" err="1" smtClean="0"/>
              <a:t>change</a:t>
            </a:r>
            <a:r>
              <a:rPr lang="sv-SE" b="0" i="0" baseline="0" dirty="0" smtClean="0"/>
              <a:t> </a:t>
            </a:r>
            <a:r>
              <a:rPr lang="sv-SE" b="0" i="0" baseline="0" dirty="0" err="1" smtClean="0"/>
              <a:t>pattern</a:t>
            </a:r>
            <a:r>
              <a:rPr lang="sv-SE" b="0" i="0" baseline="0" dirty="0" smtClean="0"/>
              <a:t> eg. go to </a:t>
            </a:r>
            <a:r>
              <a:rPr lang="sv-SE" b="0" i="0" baseline="0" dirty="0" err="1" smtClean="0"/>
              <a:t>church</a:t>
            </a:r>
            <a:endParaRPr lang="sv-SE" b="0" i="0" baseline="0" dirty="0" smtClean="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b="0" i="0" baseline="0" dirty="0" err="1" smtClean="0"/>
              <a:t>Why</a:t>
            </a:r>
            <a:r>
              <a:rPr lang="sv-SE" b="0" i="0" baseline="0" dirty="0" smtClean="0"/>
              <a:t> do </a:t>
            </a:r>
            <a:r>
              <a:rPr lang="sv-SE" b="0" i="0" baseline="0" dirty="0" err="1" smtClean="0"/>
              <a:t>we</a:t>
            </a:r>
            <a:r>
              <a:rPr lang="sv-SE" b="0" i="0" baseline="0" dirty="0" smtClean="0"/>
              <a:t> </a:t>
            </a:r>
            <a:r>
              <a:rPr lang="sv-SE" b="0" i="0" baseline="0" dirty="0" err="1" smtClean="0"/>
              <a:t>want</a:t>
            </a:r>
            <a:r>
              <a:rPr lang="sv-SE" b="0" i="0" baseline="0" dirty="0" smtClean="0"/>
              <a:t> to be </a:t>
            </a:r>
            <a:r>
              <a:rPr lang="sv-SE" b="0" i="0" baseline="0" dirty="0" err="1" smtClean="0"/>
              <a:t>swedish</a:t>
            </a:r>
            <a:r>
              <a:rPr lang="sv-SE" b="0" i="0" baseline="0" dirty="0" smtClean="0"/>
              <a:t> </a:t>
            </a:r>
            <a:r>
              <a:rPr lang="sv-SE" b="0" i="0" baseline="0" dirty="0" err="1" smtClean="0"/>
              <a:t>when</a:t>
            </a:r>
            <a:r>
              <a:rPr lang="sv-SE" b="0" i="0" baseline="0" dirty="0" smtClean="0"/>
              <a:t> </a:t>
            </a:r>
            <a:r>
              <a:rPr lang="sv-SE" b="0" i="0" baseline="0" dirty="0" err="1" smtClean="0"/>
              <a:t>we’re</a:t>
            </a:r>
            <a:r>
              <a:rPr lang="sv-SE" b="0" i="0" baseline="0" dirty="0" smtClean="0"/>
              <a:t> not in </a:t>
            </a:r>
            <a:r>
              <a:rPr lang="sv-SE" b="0" i="0" baseline="0" dirty="0" err="1" smtClean="0"/>
              <a:t>sweden</a:t>
            </a:r>
            <a:r>
              <a:rPr lang="sv-SE" b="0" i="0" baseline="0" dirty="0" smtClean="0"/>
              <a:t>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b="0" i="1" baseline="0" dirty="0" smtClean="0"/>
              <a:t>Look for a sense </a:t>
            </a:r>
            <a:r>
              <a:rPr lang="sv-SE" b="0" i="1" baseline="0" dirty="0" err="1" smtClean="0"/>
              <a:t>of</a:t>
            </a:r>
            <a:r>
              <a:rPr lang="sv-SE" b="0" i="1" baseline="0" dirty="0" smtClean="0"/>
              <a:t> </a:t>
            </a:r>
            <a:r>
              <a:rPr lang="sv-SE" b="0" i="1" baseline="0" dirty="0" err="1" smtClean="0"/>
              <a:t>beloning</a:t>
            </a:r>
            <a:r>
              <a:rPr lang="sv-SE" b="0" i="1" baseline="0" dirty="0" smtClean="0"/>
              <a:t>, </a:t>
            </a:r>
            <a:r>
              <a:rPr lang="sv-SE" b="0" i="1" baseline="0" dirty="0" err="1" smtClean="0"/>
              <a:t>food</a:t>
            </a:r>
            <a:r>
              <a:rPr lang="sv-SE" b="0" i="1" baseline="0" dirty="0" smtClean="0"/>
              <a:t> is central, </a:t>
            </a:r>
            <a:r>
              <a:rPr lang="sv-SE" b="0" i="1" baseline="0" dirty="0" err="1" smtClean="0"/>
              <a:t>gather</a:t>
            </a:r>
            <a:r>
              <a:rPr lang="sv-SE" b="0" i="1" baseline="0" dirty="0" smtClean="0"/>
              <a:t> </a:t>
            </a:r>
            <a:r>
              <a:rPr lang="sv-SE" b="0" i="1" baseline="0" dirty="0" err="1" smtClean="0"/>
              <a:t>around</a:t>
            </a:r>
            <a:r>
              <a:rPr lang="sv-SE" b="0" i="1" baseline="0" dirty="0" smtClean="0"/>
              <a:t> </a:t>
            </a:r>
            <a:r>
              <a:rPr lang="sv-SE" b="0" i="1" baseline="0" dirty="0" err="1" smtClean="0"/>
              <a:t>food</a:t>
            </a:r>
            <a:endParaRPr lang="sv-SE" b="0" i="1" baseline="0" dirty="0" smtClean="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b="0" i="1" baseline="0" dirty="0" err="1" smtClean="0"/>
              <a:t>Security</a:t>
            </a:r>
            <a:r>
              <a:rPr lang="sv-SE" b="0" i="1" baseline="0" dirty="0" smtClean="0"/>
              <a:t> in the </a:t>
            </a:r>
            <a:r>
              <a:rPr lang="sv-SE" b="0" i="1" baseline="0" dirty="0" err="1" smtClean="0"/>
              <a:t>own</a:t>
            </a:r>
            <a:r>
              <a:rPr lang="sv-SE" b="0" i="1" baseline="0" dirty="0" smtClean="0"/>
              <a:t> </a:t>
            </a:r>
            <a:r>
              <a:rPr lang="sv-SE" b="0" i="1" baseline="0" dirty="0" err="1" smtClean="0"/>
              <a:t>group</a:t>
            </a:r>
            <a:endParaRPr lang="sv-SE" b="0" i="1"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sv-SE" b="0" i="1"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b="0" i="0" baseline="0" dirty="0" err="1" smtClean="0"/>
              <a:t>How</a:t>
            </a:r>
            <a:r>
              <a:rPr lang="sv-SE" b="0" i="0" baseline="0" dirty="0" smtClean="0"/>
              <a:t> do </a:t>
            </a:r>
            <a:r>
              <a:rPr lang="sv-SE" b="0" i="0" baseline="0" dirty="0" err="1" smtClean="0"/>
              <a:t>you</a:t>
            </a:r>
            <a:r>
              <a:rPr lang="sv-SE" b="0" i="0" baseline="0" dirty="0" smtClean="0"/>
              <a:t> do it at </a:t>
            </a:r>
            <a:r>
              <a:rPr lang="sv-SE" b="0" i="0" baseline="0" dirty="0" err="1" smtClean="0"/>
              <a:t>home</a:t>
            </a:r>
            <a:r>
              <a:rPr lang="sv-SE" b="0" i="0" baseline="0" dirty="0" smtClean="0"/>
              <a:t> in </a:t>
            </a:r>
            <a:r>
              <a:rPr lang="sv-SE" b="0" i="0" baseline="0" dirty="0" err="1" smtClean="0"/>
              <a:t>your</a:t>
            </a:r>
            <a:r>
              <a:rPr lang="sv-SE" b="0" i="0" baseline="0" dirty="0" smtClean="0"/>
              <a:t> organisation</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b="0" i="1" baseline="0" dirty="0" smtClean="0"/>
              <a:t>Alfa Laval – </a:t>
            </a:r>
            <a:r>
              <a:rPr lang="sv-SE" b="0" i="1" baseline="0" dirty="0" err="1" smtClean="0"/>
              <a:t>diversity</a:t>
            </a:r>
            <a:r>
              <a:rPr lang="sv-SE" b="0" i="1" baseline="0" dirty="0" smtClean="0"/>
              <a:t> </a:t>
            </a:r>
            <a:r>
              <a:rPr lang="sv-SE" b="0" i="1" baseline="0" dirty="0" err="1" smtClean="0"/>
              <a:t>challenge</a:t>
            </a:r>
            <a:r>
              <a:rPr lang="sv-SE" b="0" i="1" baseline="0" dirty="0" smtClean="0"/>
              <a:t> – </a:t>
            </a:r>
            <a:r>
              <a:rPr lang="sv-SE" b="0" i="1" baseline="0" dirty="0" err="1" smtClean="0"/>
              <a:t>help</a:t>
            </a:r>
            <a:r>
              <a:rPr lang="sv-SE" b="0" i="1" baseline="0" dirty="0" smtClean="0"/>
              <a:t> non </a:t>
            </a:r>
            <a:r>
              <a:rPr lang="sv-SE" b="0" i="1" baseline="0" dirty="0" err="1" smtClean="0"/>
              <a:t>swedish</a:t>
            </a:r>
            <a:r>
              <a:rPr lang="sv-SE" b="0" i="1" baseline="0" dirty="0" smtClean="0"/>
              <a:t> </a:t>
            </a:r>
            <a:r>
              <a:rPr lang="sv-SE" b="0" i="1" baseline="0" dirty="0" err="1" smtClean="0"/>
              <a:t>born</a:t>
            </a:r>
            <a:r>
              <a:rPr lang="sv-SE" b="0" i="1" baseline="0" dirty="0" smtClean="0"/>
              <a:t> students to get an internship/ position as </a:t>
            </a:r>
            <a:r>
              <a:rPr lang="sv-SE" b="0" i="1" baseline="0" dirty="0" err="1" smtClean="0"/>
              <a:t>we</a:t>
            </a:r>
            <a:r>
              <a:rPr lang="sv-SE" b="0" i="1" baseline="0" dirty="0" smtClean="0"/>
              <a:t> </a:t>
            </a:r>
            <a:r>
              <a:rPr lang="sv-SE" b="0" i="1" baseline="0" dirty="0" err="1" smtClean="0"/>
              <a:t>sell</a:t>
            </a:r>
            <a:r>
              <a:rPr lang="sv-SE" b="0" i="1" baseline="0" dirty="0" smtClean="0"/>
              <a:t> </a:t>
            </a:r>
            <a:r>
              <a:rPr lang="sv-SE" b="0" i="1" baseline="0" dirty="0" err="1" smtClean="0"/>
              <a:t>our</a:t>
            </a:r>
            <a:r>
              <a:rPr lang="sv-SE" b="0" i="1" baseline="0" dirty="0" smtClean="0"/>
              <a:t> </a:t>
            </a:r>
            <a:r>
              <a:rPr lang="sv-SE" b="0" i="1" baseline="0" dirty="0" err="1" smtClean="0"/>
              <a:t>products</a:t>
            </a:r>
            <a:r>
              <a:rPr lang="sv-SE" b="0" i="1" baseline="0" dirty="0" smtClean="0"/>
              <a:t> to the </a:t>
            </a:r>
            <a:r>
              <a:rPr lang="sv-SE" b="0" i="1" baseline="0" dirty="0" err="1" smtClean="0"/>
              <a:t>world</a:t>
            </a:r>
            <a:r>
              <a:rPr lang="sv-SE" b="0" i="1" baseline="0" dirty="0" smtClean="0"/>
              <a:t> and </a:t>
            </a:r>
            <a:r>
              <a:rPr lang="sv-SE" b="0" i="1" baseline="0" dirty="0" err="1" smtClean="0"/>
              <a:t>we</a:t>
            </a:r>
            <a:r>
              <a:rPr lang="sv-SE" b="0" i="1" baseline="0" dirty="0" smtClean="0"/>
              <a:t> </a:t>
            </a:r>
            <a:r>
              <a:rPr lang="sv-SE" b="0" i="1" baseline="0" dirty="0" err="1" smtClean="0"/>
              <a:t>see</a:t>
            </a:r>
            <a:r>
              <a:rPr lang="sv-SE" b="0" i="1" baseline="0" dirty="0" smtClean="0"/>
              <a:t> the potential and </a:t>
            </a:r>
            <a:r>
              <a:rPr lang="sv-SE" b="0" i="1" baseline="0" dirty="0" err="1" smtClean="0"/>
              <a:t>we</a:t>
            </a:r>
            <a:r>
              <a:rPr lang="sv-SE" b="0" i="1" baseline="0" dirty="0" smtClean="0"/>
              <a:t> </a:t>
            </a:r>
            <a:r>
              <a:rPr lang="sv-SE" b="0" i="1" baseline="0" dirty="0" err="1" smtClean="0"/>
              <a:t>need</a:t>
            </a:r>
            <a:r>
              <a:rPr lang="sv-SE" b="0" i="1" baseline="0" dirty="0" smtClean="0"/>
              <a:t> </a:t>
            </a:r>
            <a:r>
              <a:rPr lang="sv-SE" b="0" i="1" baseline="0" dirty="0" err="1" smtClean="0"/>
              <a:t>their</a:t>
            </a:r>
            <a:r>
              <a:rPr lang="sv-SE" b="0" i="1" baseline="0" dirty="0" smtClean="0"/>
              <a:t> </a:t>
            </a:r>
            <a:r>
              <a:rPr lang="sv-SE" b="0" i="1" baseline="0" dirty="0" err="1" smtClean="0"/>
              <a:t>knowledge</a:t>
            </a:r>
            <a:r>
              <a:rPr lang="sv-SE" b="0" i="1" baseline="0" dirty="0" smtClean="0"/>
              <a:t>, </a:t>
            </a:r>
            <a:r>
              <a:rPr lang="sv-SE" b="0" i="1" baseline="0" dirty="0" err="1" smtClean="0"/>
              <a:t>past</a:t>
            </a:r>
            <a:r>
              <a:rPr lang="sv-SE" b="0" i="1" baseline="0" dirty="0" smtClean="0"/>
              <a:t> and </a:t>
            </a:r>
            <a:r>
              <a:rPr lang="sv-SE" b="0" i="1" baseline="0" dirty="0" err="1" smtClean="0"/>
              <a:t>experiences</a:t>
            </a:r>
            <a:r>
              <a:rPr lang="sv-SE" b="0" i="1" baseline="0" dirty="0" smtClean="0"/>
              <a:t>. </a:t>
            </a:r>
            <a:r>
              <a:rPr lang="sv-SE" b="0" i="1" baseline="0" dirty="0" err="1" smtClean="0"/>
              <a:t>We</a:t>
            </a:r>
            <a:r>
              <a:rPr lang="sv-SE" b="0" i="1" baseline="0" dirty="0" smtClean="0"/>
              <a:t> </a:t>
            </a:r>
            <a:r>
              <a:rPr lang="sv-SE" b="0" i="1" baseline="0" dirty="0" err="1" smtClean="0"/>
              <a:t>done</a:t>
            </a:r>
            <a:r>
              <a:rPr lang="sv-SE" b="0" i="1" baseline="0" dirty="0" smtClean="0"/>
              <a:t> it for 4-5 </a:t>
            </a:r>
            <a:r>
              <a:rPr lang="sv-SE" b="0" i="1" baseline="0" dirty="0" err="1" smtClean="0"/>
              <a:t>years</a:t>
            </a:r>
            <a:r>
              <a:rPr lang="sv-SE" b="0" i="1" baseline="0" dirty="0" smtClean="0"/>
              <a:t>, 4 students a </a:t>
            </a:r>
            <a:r>
              <a:rPr lang="sv-SE" b="0" i="1" baseline="0" dirty="0" err="1" smtClean="0"/>
              <a:t>year</a:t>
            </a:r>
            <a:r>
              <a:rPr lang="sv-SE" b="0" i="1" baseline="0" dirty="0" smtClean="0"/>
              <a:t> and </a:t>
            </a:r>
            <a:r>
              <a:rPr lang="sv-SE" b="0" i="1" baseline="0" dirty="0" err="1" smtClean="0"/>
              <a:t>they</a:t>
            </a:r>
            <a:r>
              <a:rPr lang="sv-SE" b="0" i="1" baseline="0" dirty="0" smtClean="0"/>
              <a:t> </a:t>
            </a:r>
            <a:r>
              <a:rPr lang="sv-SE" b="0" i="1" baseline="0" dirty="0" err="1" smtClean="0"/>
              <a:t>usually</a:t>
            </a:r>
            <a:r>
              <a:rPr lang="sv-SE" b="0" i="1" baseline="0" dirty="0" smtClean="0"/>
              <a:t> </a:t>
            </a:r>
            <a:r>
              <a:rPr lang="sv-SE" b="0" i="1" baseline="0" dirty="0" err="1" smtClean="0"/>
              <a:t>stay</a:t>
            </a:r>
            <a:r>
              <a:rPr lang="sv-SE" b="0" i="1" baseline="0" dirty="0" smtClean="0"/>
              <a:t> </a:t>
            </a:r>
            <a:r>
              <a:rPr lang="sv-SE" b="0" i="1" baseline="0" dirty="0" err="1" smtClean="0"/>
              <a:t>with</a:t>
            </a:r>
            <a:r>
              <a:rPr lang="sv-SE" b="0" i="1" baseline="0" dirty="0" smtClean="0"/>
              <a:t> Alfa Laval </a:t>
            </a:r>
            <a:r>
              <a:rPr lang="sv-SE" b="0" i="1" baseline="0" dirty="0" err="1" smtClean="0"/>
              <a:t>after</a:t>
            </a:r>
            <a:r>
              <a:rPr lang="sv-SE" b="0" i="1" baseline="0" dirty="0" smtClean="0"/>
              <a:t> the internship is </a:t>
            </a:r>
            <a:r>
              <a:rPr lang="sv-SE" b="0" i="1" baseline="0" dirty="0" err="1" smtClean="0"/>
              <a:t>finished</a:t>
            </a:r>
            <a:endParaRPr lang="sv-SE" b="0" i="1" baseline="0" dirty="0" smtClean="0"/>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sv-SE" b="0" i="1" baseline="0" dirty="0" smtClean="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b="0" i="1" baseline="0" dirty="0" err="1" smtClean="0"/>
              <a:t>CityMissions</a:t>
            </a:r>
            <a:r>
              <a:rPr lang="sv-SE" b="0" i="1" baseline="0" dirty="0" smtClean="0"/>
              <a:t>, </a:t>
            </a:r>
            <a:r>
              <a:rPr lang="sv-SE" b="0" i="1" baseline="0" dirty="0" err="1" smtClean="0"/>
              <a:t>excluded</a:t>
            </a:r>
            <a:r>
              <a:rPr lang="sv-SE" b="0" i="1" baseline="0" dirty="0" smtClean="0"/>
              <a:t> and </a:t>
            </a:r>
            <a:r>
              <a:rPr lang="sv-SE" b="0" i="1" baseline="0" dirty="0" err="1" smtClean="0"/>
              <a:t>voluernable</a:t>
            </a:r>
            <a:r>
              <a:rPr lang="sv-SE" b="0" i="1" baseline="0" dirty="0" smtClean="0"/>
              <a:t> </a:t>
            </a:r>
            <a:r>
              <a:rPr lang="sv-SE" b="0" i="1" baseline="0" dirty="0" err="1" smtClean="0"/>
              <a:t>groups</a:t>
            </a:r>
            <a:r>
              <a:rPr lang="sv-SE" b="0" i="1" baseline="0" dirty="0" smtClean="0"/>
              <a:t>, a </a:t>
            </a:r>
            <a:r>
              <a:rPr lang="sv-SE" b="0" i="1" baseline="0" dirty="0" err="1" smtClean="0"/>
              <a:t>lot</a:t>
            </a:r>
            <a:r>
              <a:rPr lang="sv-SE" b="0" i="1" baseline="0" dirty="0" smtClean="0"/>
              <a:t> </a:t>
            </a:r>
            <a:r>
              <a:rPr lang="sv-SE" b="0" i="1" baseline="0" dirty="0" err="1" smtClean="0"/>
              <a:t>of</a:t>
            </a:r>
            <a:r>
              <a:rPr lang="sv-SE" b="0" i="1" baseline="0" dirty="0" smtClean="0"/>
              <a:t> </a:t>
            </a:r>
            <a:r>
              <a:rPr lang="sv-SE" b="0" i="1" baseline="0" dirty="0" err="1" smtClean="0"/>
              <a:t>refugees</a:t>
            </a:r>
            <a:r>
              <a:rPr lang="sv-SE" b="0" i="1" baseline="0" dirty="0" smtClean="0"/>
              <a:t>, </a:t>
            </a:r>
            <a:r>
              <a:rPr lang="sv-SE" b="0" i="1" baseline="0" dirty="0" err="1" smtClean="0"/>
              <a:t>help</a:t>
            </a:r>
            <a:r>
              <a:rPr lang="sv-SE" b="0" i="1" baseline="0" dirty="0" smtClean="0"/>
              <a:t> </a:t>
            </a:r>
            <a:r>
              <a:rPr lang="sv-SE" b="0" i="1" baseline="0" dirty="0" err="1" smtClean="0"/>
              <a:t>them</a:t>
            </a:r>
            <a:r>
              <a:rPr lang="sv-SE" b="0" i="1" baseline="0" dirty="0" smtClean="0"/>
              <a:t> </a:t>
            </a:r>
            <a:r>
              <a:rPr lang="sv-SE" b="0" i="1" baseline="0" dirty="0" err="1" smtClean="0"/>
              <a:t>with</a:t>
            </a:r>
            <a:r>
              <a:rPr lang="sv-SE" b="0" i="1" baseline="0" dirty="0" smtClean="0"/>
              <a:t> </a:t>
            </a:r>
            <a:r>
              <a:rPr lang="sv-SE" b="0" i="1" baseline="0" dirty="0" err="1" smtClean="0"/>
              <a:t>basic</a:t>
            </a:r>
            <a:r>
              <a:rPr lang="sv-SE" b="0" i="1" baseline="0" dirty="0" smtClean="0"/>
              <a:t> </a:t>
            </a:r>
            <a:r>
              <a:rPr lang="sv-SE" b="0" i="1" baseline="0" dirty="0" err="1" smtClean="0"/>
              <a:t>needs</a:t>
            </a:r>
            <a:r>
              <a:rPr lang="sv-SE" b="0" i="1" baseline="0" dirty="0" smtClean="0"/>
              <a:t> </a:t>
            </a:r>
            <a:r>
              <a:rPr lang="sv-SE" b="0" i="1" baseline="0" dirty="0" err="1" smtClean="0"/>
              <a:t>food</a:t>
            </a:r>
            <a:r>
              <a:rPr lang="sv-SE" b="0" i="1" baseline="0" dirty="0" smtClean="0"/>
              <a:t>, </a:t>
            </a:r>
            <a:r>
              <a:rPr lang="sv-SE" b="0" i="1" baseline="0" dirty="0" err="1" smtClean="0"/>
              <a:t>shelter</a:t>
            </a:r>
            <a:r>
              <a:rPr lang="sv-SE" b="0" i="1" baseline="0" dirty="0" smtClean="0"/>
              <a:t>, legal </a:t>
            </a:r>
            <a:r>
              <a:rPr lang="sv-SE" b="0" i="1" baseline="0" dirty="0" err="1" smtClean="0"/>
              <a:t>advisement</a:t>
            </a:r>
            <a:r>
              <a:rPr lang="sv-SE" b="0" i="1" baseline="0" dirty="0" smtClean="0"/>
              <a:t> , </a:t>
            </a:r>
            <a:r>
              <a:rPr lang="sv-SE" b="0" i="1" baseline="0" dirty="0" err="1" smtClean="0"/>
              <a:t>how</a:t>
            </a:r>
            <a:r>
              <a:rPr lang="sv-SE" b="0" i="1" baseline="0" dirty="0" smtClean="0"/>
              <a:t> to go to the </a:t>
            </a:r>
            <a:r>
              <a:rPr lang="sv-SE" b="0" i="1" baseline="0" dirty="0" err="1" smtClean="0"/>
              <a:t>authorities</a:t>
            </a:r>
            <a:r>
              <a:rPr lang="sv-SE" b="0" i="1" baseline="0" dirty="0" smtClean="0"/>
              <a:t>, </a:t>
            </a:r>
            <a:r>
              <a:rPr lang="sv-SE" b="0" i="1" baseline="0" dirty="0" err="1" smtClean="0"/>
              <a:t>we</a:t>
            </a:r>
            <a:r>
              <a:rPr lang="sv-SE" b="0" i="1" baseline="0" dirty="0" smtClean="0"/>
              <a:t> </a:t>
            </a:r>
            <a:r>
              <a:rPr lang="sv-SE" b="0" i="1" baseline="0" dirty="0" err="1" smtClean="0"/>
              <a:t>have</a:t>
            </a:r>
            <a:r>
              <a:rPr lang="sv-SE" b="0" i="1" baseline="0" dirty="0" smtClean="0"/>
              <a:t> </a:t>
            </a:r>
            <a:r>
              <a:rPr lang="sv-SE" b="0" i="1" baseline="0" dirty="0" err="1" smtClean="0"/>
              <a:t>projects</a:t>
            </a:r>
            <a:r>
              <a:rPr lang="sv-SE" b="0" i="1" baseline="0" dirty="0" smtClean="0"/>
              <a:t> in the </a:t>
            </a:r>
            <a:r>
              <a:rPr lang="sv-SE" b="0" i="1" baseline="0" dirty="0" err="1" smtClean="0"/>
              <a:t>socially</a:t>
            </a:r>
            <a:r>
              <a:rPr lang="sv-SE" b="0" i="1" baseline="0" dirty="0" smtClean="0"/>
              <a:t> </a:t>
            </a:r>
            <a:r>
              <a:rPr lang="sv-SE" b="0" i="1" baseline="0" dirty="0" err="1" smtClean="0"/>
              <a:t>volnurable</a:t>
            </a:r>
            <a:r>
              <a:rPr lang="sv-SE" b="0" i="1" baseline="0" dirty="0" smtClean="0"/>
              <a:t> regions in </a:t>
            </a:r>
            <a:r>
              <a:rPr lang="sv-SE" b="0" i="1" baseline="0" dirty="0" err="1" smtClean="0"/>
              <a:t>stockholm</a:t>
            </a:r>
            <a:r>
              <a:rPr lang="sv-SE" b="0" i="1" baseline="0" dirty="0" smtClean="0"/>
              <a:t> and </a:t>
            </a:r>
            <a:r>
              <a:rPr lang="sv-SE" b="0" i="1" baseline="0" dirty="0" err="1" smtClean="0"/>
              <a:t>malmö</a:t>
            </a:r>
            <a:r>
              <a:rPr lang="sv-SE" b="0" i="1" baseline="0" dirty="0" smtClean="0"/>
              <a:t> to </a:t>
            </a:r>
            <a:r>
              <a:rPr lang="sv-SE" b="0" i="1" baseline="0" dirty="0" err="1" smtClean="0"/>
              <a:t>help</a:t>
            </a:r>
            <a:r>
              <a:rPr lang="sv-SE" b="0" i="1" baseline="0" dirty="0" smtClean="0"/>
              <a:t> the </a:t>
            </a:r>
            <a:r>
              <a:rPr lang="sv-SE" b="0" i="1" baseline="0" dirty="0" err="1" smtClean="0"/>
              <a:t>youth</a:t>
            </a:r>
            <a:r>
              <a:rPr lang="sv-SE" b="0" i="1" baseline="0" dirty="0" smtClean="0"/>
              <a:t>. </a:t>
            </a:r>
            <a:r>
              <a:rPr lang="sv-SE" b="0" i="1" baseline="0" dirty="0" err="1" smtClean="0"/>
              <a:t>What</a:t>
            </a:r>
            <a:r>
              <a:rPr lang="sv-SE" b="0" i="1" baseline="0" dirty="0" smtClean="0"/>
              <a:t> </a:t>
            </a:r>
            <a:r>
              <a:rPr lang="sv-SE" b="0" i="1" baseline="0" dirty="0" err="1" smtClean="0"/>
              <a:t>are</a:t>
            </a:r>
            <a:r>
              <a:rPr lang="sv-SE" b="0" i="1" baseline="0" dirty="0" smtClean="0"/>
              <a:t> the </a:t>
            </a:r>
            <a:r>
              <a:rPr lang="sv-SE" b="0" i="1" baseline="0" dirty="0" err="1" smtClean="0"/>
              <a:t>challenges</a:t>
            </a:r>
            <a:r>
              <a:rPr lang="sv-SE" b="0" i="1" baseline="0" dirty="0" smtClean="0"/>
              <a:t> in </a:t>
            </a:r>
            <a:r>
              <a:rPr lang="sv-SE" b="0" i="1" baseline="0" dirty="0" err="1" smtClean="0"/>
              <a:t>doing</a:t>
            </a:r>
            <a:r>
              <a:rPr lang="sv-SE" b="0" i="1" baseline="0" dirty="0" smtClean="0"/>
              <a:t> </a:t>
            </a:r>
            <a:r>
              <a:rPr lang="sv-SE" b="0" i="1" baseline="0" dirty="0" err="1" smtClean="0"/>
              <a:t>that</a:t>
            </a:r>
            <a:r>
              <a:rPr lang="sv-SE" b="0" i="1" baseline="0" dirty="0" smtClean="0"/>
              <a:t>, </a:t>
            </a:r>
            <a:r>
              <a:rPr lang="sv-SE" b="0" i="1" baseline="0" dirty="0" err="1" smtClean="0"/>
              <a:t>chanllenge</a:t>
            </a:r>
            <a:r>
              <a:rPr lang="sv-SE" b="0" i="1" baseline="0" dirty="0" smtClean="0"/>
              <a:t> </a:t>
            </a:r>
            <a:r>
              <a:rPr lang="sv-SE" b="0" i="1" baseline="0" dirty="0" err="1" smtClean="0"/>
              <a:t>of</a:t>
            </a:r>
            <a:r>
              <a:rPr lang="sv-SE" b="0" i="1" baseline="0" dirty="0" smtClean="0"/>
              <a:t> </a:t>
            </a:r>
            <a:r>
              <a:rPr lang="sv-SE" b="0" i="1" baseline="0" dirty="0" err="1" smtClean="0"/>
              <a:t>building</a:t>
            </a:r>
            <a:r>
              <a:rPr lang="sv-SE" b="0" i="1" baseline="0" dirty="0" smtClean="0"/>
              <a:t> trust </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sv-SE" b="0" i="1" baseline="0" dirty="0" smtClean="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b="0" i="1" baseline="0" dirty="0" err="1" smtClean="0"/>
              <a:t>ImpactApp</a:t>
            </a:r>
            <a:r>
              <a:rPr lang="sv-SE" b="0" i="1" baseline="0" dirty="0" smtClean="0"/>
              <a:t>, </a:t>
            </a:r>
            <a:r>
              <a:rPr lang="sv-SE" b="0" i="1" baseline="0" dirty="0" err="1" smtClean="0"/>
              <a:t>incubator</a:t>
            </a:r>
            <a:r>
              <a:rPr lang="sv-SE" b="0" i="1" baseline="0" dirty="0" smtClean="0"/>
              <a:t> for social </a:t>
            </a:r>
            <a:r>
              <a:rPr lang="sv-SE" b="0" i="1" baseline="0" dirty="0" err="1" smtClean="0"/>
              <a:t>entrepreneurs</a:t>
            </a:r>
            <a:r>
              <a:rPr lang="sv-SE" b="0" i="1" baseline="0" dirty="0" smtClean="0"/>
              <a:t>, 21 </a:t>
            </a:r>
            <a:r>
              <a:rPr lang="sv-SE" b="0" i="1" baseline="0" dirty="0" err="1" smtClean="0"/>
              <a:t>people</a:t>
            </a:r>
            <a:r>
              <a:rPr lang="sv-SE" b="0" i="1" baseline="0" dirty="0" smtClean="0"/>
              <a:t> and 14 </a:t>
            </a:r>
            <a:r>
              <a:rPr lang="sv-SE" b="0" i="1" baseline="0" dirty="0" err="1" smtClean="0"/>
              <a:t>nationalities</a:t>
            </a:r>
            <a:r>
              <a:rPr lang="sv-SE" b="0" i="1" baseline="0" dirty="0" smtClean="0"/>
              <a:t>, </a:t>
            </a:r>
            <a:r>
              <a:rPr lang="sv-SE" b="0" i="1" baseline="0" dirty="0" err="1" smtClean="0"/>
              <a:t>ongoing</a:t>
            </a:r>
            <a:r>
              <a:rPr lang="sv-SE" b="0" i="1" baseline="0" dirty="0" smtClean="0"/>
              <a:t> </a:t>
            </a:r>
            <a:r>
              <a:rPr lang="sv-SE" b="0" i="1" baseline="0" dirty="0" err="1" smtClean="0"/>
              <a:t>thing</a:t>
            </a:r>
            <a:r>
              <a:rPr lang="sv-SE" b="0" i="1" baseline="0" dirty="0" smtClean="0"/>
              <a:t>, </a:t>
            </a:r>
            <a:r>
              <a:rPr lang="sv-SE" b="0" i="1" baseline="0" dirty="0" err="1" smtClean="0"/>
              <a:t>open</a:t>
            </a:r>
            <a:r>
              <a:rPr lang="sv-SE" b="0" i="1" baseline="0" dirty="0" smtClean="0"/>
              <a:t> mind and </a:t>
            </a:r>
            <a:r>
              <a:rPr lang="sv-SE" b="0" i="1" baseline="0" dirty="0" err="1" smtClean="0"/>
              <a:t>opportunity</a:t>
            </a:r>
            <a:r>
              <a:rPr lang="sv-SE" b="0" i="1" baseline="0" dirty="0" smtClean="0"/>
              <a:t> </a:t>
            </a:r>
            <a:r>
              <a:rPr lang="sv-SE" b="0" i="1" baseline="0" dirty="0" err="1" smtClean="0"/>
              <a:t>instead</a:t>
            </a:r>
            <a:r>
              <a:rPr lang="sv-SE" b="0" i="1" baseline="0" dirty="0" smtClean="0"/>
              <a:t> </a:t>
            </a:r>
            <a:r>
              <a:rPr lang="sv-SE" b="0" i="1" baseline="0" dirty="0" err="1" smtClean="0"/>
              <a:t>of</a:t>
            </a:r>
            <a:r>
              <a:rPr lang="sv-SE" b="0" i="1" baseline="0" dirty="0" smtClean="0"/>
              <a:t> a </a:t>
            </a:r>
            <a:r>
              <a:rPr lang="sv-SE" b="0" i="1" baseline="0" dirty="0" err="1" smtClean="0"/>
              <a:t>challenge</a:t>
            </a:r>
            <a:r>
              <a:rPr lang="sv-SE" b="0" i="1" baseline="0" dirty="0" smtClean="0"/>
              <a:t>, </a:t>
            </a:r>
            <a:r>
              <a:rPr lang="sv-SE" b="0" i="1" baseline="0" dirty="0" err="1" smtClean="0"/>
              <a:t>volunteer</a:t>
            </a:r>
            <a:r>
              <a:rPr lang="sv-SE" b="0" i="1" baseline="0" dirty="0" smtClean="0"/>
              <a:t> to </a:t>
            </a:r>
            <a:r>
              <a:rPr lang="sv-SE" b="0" i="1" baseline="0" dirty="0" err="1" smtClean="0"/>
              <a:t>host</a:t>
            </a:r>
            <a:r>
              <a:rPr lang="sv-SE" b="0" i="1" baseline="0" dirty="0" smtClean="0"/>
              <a:t> </a:t>
            </a:r>
            <a:r>
              <a:rPr lang="sv-SE" b="0" i="1" baseline="0" dirty="0" err="1" smtClean="0"/>
              <a:t>our</a:t>
            </a:r>
            <a:r>
              <a:rPr lang="sv-SE" b="0" i="1" baseline="0" dirty="0" smtClean="0"/>
              <a:t> space. End </a:t>
            </a:r>
            <a:r>
              <a:rPr lang="sv-SE" b="0" i="1" baseline="0" dirty="0" err="1" smtClean="0"/>
              <a:t>up</a:t>
            </a:r>
            <a:r>
              <a:rPr lang="sv-SE" b="0" i="1" baseline="0" dirty="0" smtClean="0"/>
              <a:t> </a:t>
            </a:r>
            <a:r>
              <a:rPr lang="sv-SE" b="0" i="1" baseline="0" dirty="0" err="1" smtClean="0"/>
              <a:t>creating</a:t>
            </a:r>
            <a:r>
              <a:rPr lang="sv-SE" b="0" i="1" baseline="0" dirty="0" smtClean="0"/>
              <a:t> an </a:t>
            </a:r>
            <a:r>
              <a:rPr lang="sv-SE" b="0" i="1" baseline="0" dirty="0" err="1" smtClean="0"/>
              <a:t>amazing</a:t>
            </a:r>
            <a:r>
              <a:rPr lang="sv-SE" b="0" i="1" baseline="0" dirty="0" smtClean="0"/>
              <a:t> </a:t>
            </a:r>
            <a:r>
              <a:rPr lang="sv-SE" b="0" i="1" baseline="0" dirty="0" err="1" smtClean="0"/>
              <a:t>buzz</a:t>
            </a:r>
            <a:endParaRPr lang="sv-SE" b="0" i="1" baseline="0" dirty="0" smtClean="0"/>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sv-SE" b="0" i="1" baseline="0" dirty="0" smtClean="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b="0" i="1" baseline="0" dirty="0" err="1" smtClean="0"/>
              <a:t>StoraEnso</a:t>
            </a:r>
            <a:r>
              <a:rPr lang="sv-SE" b="0" i="1" baseline="0" dirty="0" smtClean="0"/>
              <a:t> </a:t>
            </a:r>
            <a:r>
              <a:rPr lang="sv-SE" b="0" i="1" baseline="0" dirty="0" err="1" smtClean="0"/>
              <a:t>Though</a:t>
            </a:r>
            <a:r>
              <a:rPr lang="sv-SE" b="0" i="1" baseline="0" dirty="0" smtClean="0"/>
              <a:t>, a </a:t>
            </a:r>
            <a:r>
              <a:rPr lang="sv-SE" b="0" i="1" baseline="0" dirty="0" err="1" smtClean="0"/>
              <a:t>recommendation</a:t>
            </a:r>
            <a:r>
              <a:rPr lang="sv-SE" b="0" i="1" baseline="0" dirty="0" smtClean="0"/>
              <a:t> </a:t>
            </a:r>
            <a:r>
              <a:rPr lang="sv-SE" b="0" i="1" baseline="0" dirty="0" err="1" smtClean="0"/>
              <a:t>adn</a:t>
            </a:r>
            <a:r>
              <a:rPr lang="sv-SE" b="0" i="1" baseline="0" dirty="0" smtClean="0"/>
              <a:t> </a:t>
            </a:r>
            <a:r>
              <a:rPr lang="sv-SE" b="0" i="1" baseline="0" dirty="0" err="1" smtClean="0"/>
              <a:t>testimonial</a:t>
            </a:r>
            <a:r>
              <a:rPr lang="sv-SE" b="0" i="1" baseline="0" dirty="0" smtClean="0"/>
              <a:t> has a </a:t>
            </a:r>
            <a:r>
              <a:rPr lang="sv-SE" b="0" i="1" baseline="0" dirty="0" err="1" smtClean="0"/>
              <a:t>value</a:t>
            </a:r>
            <a:r>
              <a:rPr lang="sv-SE" b="0" i="1" baseline="0" dirty="0" smtClean="0"/>
              <a:t> </a:t>
            </a:r>
            <a:r>
              <a:rPr lang="sv-SE" b="0" i="1" baseline="0" dirty="0" err="1" smtClean="0"/>
              <a:t>when</a:t>
            </a:r>
            <a:r>
              <a:rPr lang="sv-SE" b="0" i="1" baseline="0" dirty="0" smtClean="0"/>
              <a:t> </a:t>
            </a:r>
            <a:r>
              <a:rPr lang="sv-SE" b="0" i="1" baseline="0" dirty="0" err="1" smtClean="0"/>
              <a:t>Im</a:t>
            </a:r>
            <a:r>
              <a:rPr lang="sv-SE" b="0" i="1" baseline="0" dirty="0" smtClean="0"/>
              <a:t> </a:t>
            </a:r>
            <a:r>
              <a:rPr lang="sv-SE" b="0" i="1" baseline="0" dirty="0" err="1" smtClean="0"/>
              <a:t>abroad</a:t>
            </a:r>
            <a:r>
              <a:rPr lang="sv-SE" b="0" i="1" baseline="0" dirty="0" smtClean="0"/>
              <a:t> </a:t>
            </a:r>
            <a:r>
              <a:rPr lang="sv-SE" b="0" i="1" baseline="0" dirty="0" err="1" smtClean="0"/>
              <a:t>more</a:t>
            </a:r>
            <a:r>
              <a:rPr lang="sv-SE" b="0" i="1" baseline="0" dirty="0" smtClean="0"/>
              <a:t> </a:t>
            </a:r>
            <a:r>
              <a:rPr lang="sv-SE" b="0" i="1" baseline="0" dirty="0" err="1" smtClean="0"/>
              <a:t>than</a:t>
            </a:r>
            <a:r>
              <a:rPr lang="sv-SE" b="0" i="1" baseline="0" dirty="0" smtClean="0"/>
              <a:t> it has in my </a:t>
            </a:r>
            <a:r>
              <a:rPr lang="sv-SE" b="0" i="1" baseline="0" dirty="0" err="1" smtClean="0"/>
              <a:t>native</a:t>
            </a:r>
            <a:r>
              <a:rPr lang="sv-SE" b="0" i="1" baseline="0" dirty="0" smtClean="0"/>
              <a:t> country, it </a:t>
            </a:r>
            <a:r>
              <a:rPr lang="sv-SE" b="0" i="1" baseline="0" dirty="0" err="1" smtClean="0"/>
              <a:t>feels</a:t>
            </a:r>
            <a:r>
              <a:rPr lang="sv-SE" b="0" i="1" baseline="0" dirty="0" smtClean="0"/>
              <a:t> like my </a:t>
            </a:r>
            <a:r>
              <a:rPr lang="sv-SE" b="0" i="1" baseline="0" dirty="0" err="1" smtClean="0"/>
              <a:t>entire</a:t>
            </a:r>
            <a:r>
              <a:rPr lang="sv-SE" b="0" i="1" baseline="0" dirty="0" smtClean="0"/>
              <a:t> country </a:t>
            </a:r>
            <a:r>
              <a:rPr lang="sv-SE" b="0" i="1" baseline="0" dirty="0" err="1" smtClean="0"/>
              <a:t>recommends</a:t>
            </a:r>
            <a:r>
              <a:rPr lang="sv-SE" b="0" i="1" baseline="0" dirty="0" smtClean="0"/>
              <a:t> it, the </a:t>
            </a:r>
            <a:r>
              <a:rPr lang="sv-SE" b="0" i="1" baseline="0" dirty="0" err="1" smtClean="0"/>
              <a:t>recommendation</a:t>
            </a:r>
            <a:r>
              <a:rPr lang="sv-SE" b="0" i="1" baseline="0" dirty="0" smtClean="0"/>
              <a:t> has a </a:t>
            </a:r>
            <a:r>
              <a:rPr lang="sv-SE" b="0" i="1" baseline="0" dirty="0" err="1" smtClean="0"/>
              <a:t>lot</a:t>
            </a:r>
            <a:r>
              <a:rPr lang="sv-SE" b="0" i="1" baseline="0" dirty="0" smtClean="0"/>
              <a:t> </a:t>
            </a:r>
            <a:r>
              <a:rPr lang="sv-SE" b="0" i="1" baseline="0" dirty="0" err="1" smtClean="0"/>
              <a:t>og</a:t>
            </a:r>
            <a:r>
              <a:rPr lang="sv-SE" b="0" i="1" baseline="0" dirty="0" smtClean="0"/>
              <a:t> </a:t>
            </a:r>
            <a:r>
              <a:rPr lang="sv-SE" b="0" i="1" baseline="0" dirty="0" err="1" smtClean="0"/>
              <a:t>weight</a:t>
            </a:r>
            <a:r>
              <a:rPr lang="sv-SE" b="0" i="1" baseline="0" dirty="0" smtClean="0"/>
              <a:t>. The </a:t>
            </a:r>
            <a:r>
              <a:rPr lang="sv-SE" b="0" i="1" baseline="0" dirty="0" err="1" smtClean="0"/>
              <a:t>big</a:t>
            </a:r>
            <a:r>
              <a:rPr lang="sv-SE" b="0" i="1" baseline="0" dirty="0" smtClean="0"/>
              <a:t> </a:t>
            </a:r>
            <a:r>
              <a:rPr lang="sv-SE" b="0" i="1" baseline="0" dirty="0" err="1" smtClean="0"/>
              <a:t>celebrations</a:t>
            </a:r>
            <a:r>
              <a:rPr lang="sv-SE" b="0" i="1" baseline="0" dirty="0" smtClean="0"/>
              <a:t> </a:t>
            </a:r>
            <a:r>
              <a:rPr lang="sv-SE" b="0" i="1" baseline="0" dirty="0" err="1" smtClean="0"/>
              <a:t>are</a:t>
            </a:r>
            <a:r>
              <a:rPr lang="sv-SE" b="0" i="1" baseline="0" dirty="0" smtClean="0"/>
              <a:t> not </a:t>
            </a:r>
            <a:r>
              <a:rPr lang="sv-SE" b="0" i="1" baseline="0" dirty="0" err="1" smtClean="0"/>
              <a:t>only</a:t>
            </a:r>
            <a:r>
              <a:rPr lang="sv-SE" b="0" i="1" baseline="0" dirty="0" smtClean="0"/>
              <a:t> for the immigrant </a:t>
            </a:r>
            <a:r>
              <a:rPr lang="sv-SE" b="0" i="1" baseline="0" dirty="0" err="1" smtClean="0"/>
              <a:t>community</a:t>
            </a:r>
            <a:r>
              <a:rPr lang="sv-SE" b="0" i="1" baseline="0" dirty="0" smtClean="0"/>
              <a:t> </a:t>
            </a:r>
            <a:r>
              <a:rPr lang="sv-SE" b="0" i="1" baseline="0" dirty="0" err="1" smtClean="0"/>
              <a:t>but</a:t>
            </a:r>
            <a:r>
              <a:rPr lang="sv-SE" b="0" i="1" baseline="0" dirty="0" smtClean="0"/>
              <a:t> a </a:t>
            </a:r>
            <a:r>
              <a:rPr lang="sv-SE" b="0" i="1" baseline="0" dirty="0" err="1" smtClean="0"/>
              <a:t>mean</a:t>
            </a:r>
            <a:r>
              <a:rPr lang="sv-SE" b="0" i="1" baseline="0" dirty="0" smtClean="0"/>
              <a:t> for the </a:t>
            </a:r>
            <a:r>
              <a:rPr lang="sv-SE" b="0" i="1" baseline="0" dirty="0" err="1" smtClean="0"/>
              <a:t>foreign</a:t>
            </a:r>
            <a:r>
              <a:rPr lang="sv-SE" b="0" i="1" baseline="0" dirty="0" smtClean="0"/>
              <a:t> </a:t>
            </a:r>
            <a:r>
              <a:rPr lang="sv-SE" b="0" i="1" baseline="0" dirty="0" err="1" smtClean="0"/>
              <a:t>groups</a:t>
            </a:r>
            <a:r>
              <a:rPr lang="sv-SE" b="0" i="1" baseline="0" dirty="0" smtClean="0"/>
              <a:t> to </a:t>
            </a:r>
            <a:r>
              <a:rPr lang="sv-SE" b="0" i="1" baseline="0" dirty="0" err="1" smtClean="0"/>
              <a:t>include</a:t>
            </a:r>
            <a:r>
              <a:rPr lang="sv-SE" b="0" i="1" baseline="0" dirty="0" smtClean="0"/>
              <a:t> </a:t>
            </a:r>
            <a:r>
              <a:rPr lang="sv-SE" b="0" i="1" baseline="0" dirty="0" err="1" smtClean="0"/>
              <a:t>neigbours</a:t>
            </a:r>
            <a:r>
              <a:rPr lang="sv-SE" b="0" i="1" baseline="0" dirty="0" smtClean="0"/>
              <a:t> and </a:t>
            </a:r>
            <a:r>
              <a:rPr lang="sv-SE" b="0" i="1" baseline="0" dirty="0" err="1" smtClean="0"/>
              <a:t>share</a:t>
            </a:r>
            <a:r>
              <a:rPr lang="sv-SE" b="0" i="1" baseline="0" dirty="0" smtClean="0"/>
              <a:t> </a:t>
            </a:r>
            <a:r>
              <a:rPr lang="sv-SE" b="0" i="1" baseline="0" dirty="0" err="1" smtClean="0"/>
              <a:t>their</a:t>
            </a:r>
            <a:r>
              <a:rPr lang="sv-SE" b="0" i="1" baseline="0" dirty="0" smtClean="0"/>
              <a:t> traditions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sv-SE" b="0" i="1" baseline="0" dirty="0" smtClean="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b="0" i="1" baseline="0" dirty="0" err="1" smtClean="0"/>
              <a:t>Many</a:t>
            </a:r>
            <a:r>
              <a:rPr lang="sv-SE" b="0" i="1" baseline="0" dirty="0" smtClean="0"/>
              <a:t> </a:t>
            </a:r>
            <a:r>
              <a:rPr lang="sv-SE" b="0" i="1" baseline="0" dirty="0" err="1" smtClean="0"/>
              <a:t>companies</a:t>
            </a:r>
            <a:r>
              <a:rPr lang="sv-SE" b="0" i="1" baseline="0" dirty="0" smtClean="0"/>
              <a:t> </a:t>
            </a:r>
            <a:r>
              <a:rPr lang="sv-SE" b="0" i="1" baseline="0" dirty="0" err="1" smtClean="0"/>
              <a:t>can</a:t>
            </a:r>
            <a:r>
              <a:rPr lang="sv-SE" b="0" i="1" baseline="0" dirty="0" smtClean="0"/>
              <a:t> </a:t>
            </a:r>
            <a:r>
              <a:rPr lang="sv-SE" b="0" i="1" baseline="0" dirty="0" err="1" smtClean="0"/>
              <a:t>see</a:t>
            </a:r>
            <a:r>
              <a:rPr lang="sv-SE" b="0" i="1" baseline="0" dirty="0" smtClean="0"/>
              <a:t> the potential </a:t>
            </a:r>
            <a:r>
              <a:rPr lang="sv-SE" b="0" i="1" baseline="0" dirty="0" err="1" smtClean="0"/>
              <a:t>of</a:t>
            </a:r>
            <a:r>
              <a:rPr lang="sv-SE" b="0" i="1" baseline="0" dirty="0" smtClean="0"/>
              <a:t> a </a:t>
            </a:r>
            <a:r>
              <a:rPr lang="sv-SE" b="0" i="1" baseline="0" dirty="0" err="1" smtClean="0"/>
              <a:t>diverese</a:t>
            </a:r>
            <a:r>
              <a:rPr lang="sv-SE" b="0" i="1" baseline="0" dirty="0" smtClean="0"/>
              <a:t> pool </a:t>
            </a:r>
            <a:r>
              <a:rPr lang="sv-SE" b="0" i="1" baseline="0" dirty="0" err="1" smtClean="0"/>
              <a:t>of</a:t>
            </a:r>
            <a:r>
              <a:rPr lang="sv-SE" b="0" i="1" baseline="0" dirty="0" smtClean="0"/>
              <a:t> </a:t>
            </a:r>
            <a:r>
              <a:rPr lang="sv-SE" b="0" i="1" baseline="0" dirty="0" err="1" smtClean="0"/>
              <a:t>employees</a:t>
            </a:r>
            <a:endParaRPr lang="sv-SE" b="0" i="1" baseline="0" dirty="0" smtClean="0"/>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sv-SE" b="0"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b="0" i="0" baseline="0" dirty="0" smtClean="0"/>
              <a:t>In </a:t>
            </a:r>
            <a:r>
              <a:rPr lang="sv-SE" b="0" i="0" baseline="0" dirty="0" err="1" smtClean="0"/>
              <a:t>your</a:t>
            </a:r>
            <a:r>
              <a:rPr lang="sv-SE" b="0" i="0" baseline="0" dirty="0" smtClean="0"/>
              <a:t> </a:t>
            </a:r>
            <a:r>
              <a:rPr lang="sv-SE" b="0" i="0" baseline="0" dirty="0" err="1" smtClean="0"/>
              <a:t>companies</a:t>
            </a:r>
            <a:r>
              <a:rPr lang="sv-SE" b="0" i="0" baseline="0" dirty="0" smtClean="0"/>
              <a:t> </a:t>
            </a:r>
            <a:r>
              <a:rPr lang="sv-SE" b="0" i="0" baseline="0" dirty="0" err="1" smtClean="0"/>
              <a:t>what</a:t>
            </a:r>
            <a:r>
              <a:rPr lang="sv-SE" b="0" i="0" baseline="0" dirty="0" smtClean="0"/>
              <a:t> </a:t>
            </a:r>
            <a:r>
              <a:rPr lang="sv-SE" b="0" i="0" baseline="0" dirty="0" err="1" smtClean="0"/>
              <a:t>are</a:t>
            </a:r>
            <a:r>
              <a:rPr lang="sv-SE" b="0" i="0" baseline="0" dirty="0" smtClean="0"/>
              <a:t> </a:t>
            </a:r>
            <a:r>
              <a:rPr lang="sv-SE" b="0" i="0" baseline="0" dirty="0" err="1" smtClean="0"/>
              <a:t>your</a:t>
            </a:r>
            <a:r>
              <a:rPr lang="sv-SE" b="0" i="0" baseline="0" dirty="0" smtClean="0"/>
              <a:t> </a:t>
            </a:r>
            <a:r>
              <a:rPr lang="sv-SE" b="0" i="0" baseline="0" dirty="0" err="1" smtClean="0"/>
              <a:t>perpective</a:t>
            </a:r>
            <a:r>
              <a:rPr lang="sv-SE" b="0" i="0" baseline="0" dirty="0" smtClean="0"/>
              <a:t> in </a:t>
            </a:r>
            <a:r>
              <a:rPr lang="sv-SE" b="0" i="0" baseline="0" dirty="0" err="1" smtClean="0"/>
              <a:t>attracting</a:t>
            </a:r>
            <a:r>
              <a:rPr lang="sv-SE" b="0" i="0" baseline="0" dirty="0" smtClean="0"/>
              <a:t> </a:t>
            </a:r>
            <a:r>
              <a:rPr lang="sv-SE" b="0" i="0" baseline="0" dirty="0" err="1" smtClean="0"/>
              <a:t>foreign</a:t>
            </a:r>
            <a:r>
              <a:rPr lang="sv-SE" b="0" i="0" baseline="0" dirty="0" smtClean="0"/>
              <a:t> </a:t>
            </a:r>
            <a:r>
              <a:rPr lang="sv-SE" b="0" i="0" baseline="0" dirty="0" err="1" smtClean="0"/>
              <a:t>groups</a:t>
            </a:r>
            <a:r>
              <a:rPr lang="sv-SE" b="0" i="0" baseline="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b="0"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b="0" i="0" baseline="0" dirty="0" err="1" smtClean="0"/>
              <a:t>Why</a:t>
            </a:r>
            <a:r>
              <a:rPr lang="sv-SE" b="0" i="0" baseline="0" dirty="0" smtClean="0"/>
              <a:t> </a:t>
            </a:r>
            <a:r>
              <a:rPr lang="sv-SE" b="0" i="0" baseline="0" dirty="0" err="1" smtClean="0"/>
              <a:t>are</a:t>
            </a:r>
            <a:r>
              <a:rPr lang="sv-SE" b="0" i="0" baseline="0" dirty="0" smtClean="0"/>
              <a:t> </a:t>
            </a:r>
            <a:r>
              <a:rPr lang="sv-SE" b="0" i="0" baseline="0" dirty="0" err="1" smtClean="0"/>
              <a:t>you</a:t>
            </a:r>
            <a:r>
              <a:rPr lang="sv-SE" b="0" i="0" baseline="0" dirty="0" smtClean="0"/>
              <a:t> in </a:t>
            </a:r>
            <a:r>
              <a:rPr lang="sv-SE" b="0" i="0" baseline="0" dirty="0" err="1" smtClean="0"/>
              <a:t>sweden</a:t>
            </a:r>
            <a:r>
              <a:rPr lang="sv-SE" b="0" i="0" baseline="0" dirty="0" smtClean="0"/>
              <a:t>? 1 </a:t>
            </a:r>
            <a:r>
              <a:rPr lang="sv-SE" b="0" i="0" baseline="0" dirty="0" err="1" smtClean="0"/>
              <a:t>of</a:t>
            </a:r>
            <a:r>
              <a:rPr lang="sv-SE" b="0" i="0" baseline="0" dirty="0" smtClean="0"/>
              <a:t> 13 </a:t>
            </a:r>
            <a:r>
              <a:rPr lang="sv-SE" b="0" i="0" baseline="0" dirty="0" err="1" smtClean="0"/>
              <a:t>siblings</a:t>
            </a:r>
            <a:r>
              <a:rPr lang="sv-SE" b="0" i="0" baseline="0" dirty="0" smtClean="0"/>
              <a:t>, the </a:t>
            </a:r>
            <a:r>
              <a:rPr lang="sv-SE" b="0" i="0" baseline="0" dirty="0" err="1" smtClean="0"/>
              <a:t>youngest</a:t>
            </a:r>
            <a:endParaRPr lang="sv-SE" b="0" i="0" baseline="0" dirty="0" smtClean="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b="0" i="0" baseline="0" dirty="0" smtClean="0"/>
              <a:t>Went to </a:t>
            </a:r>
            <a:r>
              <a:rPr lang="sv-SE" b="0" i="0" baseline="0" dirty="0" err="1" smtClean="0"/>
              <a:t>saudi</a:t>
            </a:r>
            <a:r>
              <a:rPr lang="sv-SE" b="0" i="0" baseline="0" dirty="0" smtClean="0"/>
              <a:t> </a:t>
            </a:r>
            <a:r>
              <a:rPr lang="sv-SE" b="0" i="0" baseline="0" dirty="0" err="1" smtClean="0"/>
              <a:t>arabia</a:t>
            </a:r>
            <a:r>
              <a:rPr lang="sv-SE" b="0" i="0" baseline="0" dirty="0" smtClean="0"/>
              <a:t>, </a:t>
            </a:r>
            <a:r>
              <a:rPr lang="sv-SE" b="0" i="0" baseline="0" dirty="0" err="1" smtClean="0"/>
              <a:t>didn’t</a:t>
            </a:r>
            <a:r>
              <a:rPr lang="sv-SE" b="0" i="0" baseline="0" dirty="0" smtClean="0"/>
              <a:t> </a:t>
            </a:r>
            <a:r>
              <a:rPr lang="sv-SE" b="0" i="0" baseline="0" dirty="0" err="1" smtClean="0"/>
              <a:t>know</a:t>
            </a:r>
            <a:r>
              <a:rPr lang="sv-SE" b="0" i="0" baseline="0" dirty="0" smtClean="0"/>
              <a:t> </a:t>
            </a:r>
            <a:r>
              <a:rPr lang="sv-SE" b="0" i="0" baseline="0" dirty="0" err="1" smtClean="0"/>
              <a:t>anything</a:t>
            </a:r>
            <a:r>
              <a:rPr lang="sv-SE" b="0" i="0" baseline="0" dirty="0" smtClean="0"/>
              <a:t> </a:t>
            </a:r>
            <a:r>
              <a:rPr lang="sv-SE" b="0" i="0" baseline="0" dirty="0" err="1" smtClean="0"/>
              <a:t>about</a:t>
            </a:r>
            <a:r>
              <a:rPr lang="sv-SE" b="0" i="0" baseline="0" dirty="0" smtClean="0"/>
              <a:t> </a:t>
            </a:r>
            <a:r>
              <a:rPr lang="sv-SE" b="0" i="0" baseline="0" dirty="0" err="1" smtClean="0"/>
              <a:t>sweden</a:t>
            </a:r>
            <a:r>
              <a:rPr lang="sv-SE" b="0" i="0" baseline="0" dirty="0" smtClean="0"/>
              <a:t> </a:t>
            </a:r>
            <a:r>
              <a:rPr lang="sv-SE" b="0" i="0" baseline="0" dirty="0" err="1" smtClean="0"/>
              <a:t>where</a:t>
            </a:r>
            <a:r>
              <a:rPr lang="sv-SE" b="0" i="0" baseline="0" dirty="0" smtClean="0"/>
              <a:t> my </a:t>
            </a:r>
            <a:r>
              <a:rPr lang="sv-SE" b="0" i="0" baseline="0" dirty="0" err="1" smtClean="0"/>
              <a:t>sisters</a:t>
            </a:r>
            <a:r>
              <a:rPr lang="sv-SE" b="0" i="0" baseline="0" dirty="0" smtClean="0"/>
              <a:t> </a:t>
            </a:r>
            <a:r>
              <a:rPr lang="sv-SE" b="0" i="0" baseline="0" dirty="0" err="1" smtClean="0"/>
              <a:t>was</a:t>
            </a:r>
            <a:r>
              <a:rPr lang="sv-SE" b="0" i="0" baseline="0" dirty="0" smtClean="0"/>
              <a:t>, </a:t>
            </a:r>
            <a:r>
              <a:rPr lang="sv-SE" b="0" i="0" baseline="0" dirty="0" err="1" smtClean="0"/>
              <a:t>but</a:t>
            </a:r>
            <a:r>
              <a:rPr lang="sv-SE" b="0" i="0" baseline="0" dirty="0" smtClean="0"/>
              <a:t> </a:t>
            </a:r>
            <a:r>
              <a:rPr lang="sv-SE" b="0" i="0" baseline="0" dirty="0" err="1" smtClean="0"/>
              <a:t>we</a:t>
            </a:r>
            <a:r>
              <a:rPr lang="sv-SE" b="0" i="0" baseline="0" dirty="0" smtClean="0"/>
              <a:t> </a:t>
            </a:r>
            <a:r>
              <a:rPr lang="sv-SE" b="0" i="0" baseline="0" dirty="0" err="1" smtClean="0"/>
              <a:t>saw</a:t>
            </a:r>
            <a:r>
              <a:rPr lang="sv-SE" b="0" i="0" baseline="0" dirty="0" smtClean="0"/>
              <a:t> the eurovision </a:t>
            </a:r>
            <a:r>
              <a:rPr lang="sv-SE" b="0" i="0" baseline="0" dirty="0" err="1" smtClean="0"/>
              <a:t>song</a:t>
            </a:r>
            <a:r>
              <a:rPr lang="sv-SE" b="0" i="0" baseline="0" dirty="0" smtClean="0"/>
              <a:t> </a:t>
            </a:r>
            <a:r>
              <a:rPr lang="sv-SE" b="0" i="0" baseline="0" dirty="0" err="1" smtClean="0"/>
              <a:t>contest</a:t>
            </a:r>
            <a:r>
              <a:rPr lang="sv-SE" b="0" i="0" baseline="0" dirty="0" smtClean="0"/>
              <a:t> and ABBA and </a:t>
            </a:r>
            <a:r>
              <a:rPr lang="sv-SE" b="0" i="0" baseline="0" dirty="0" err="1" smtClean="0"/>
              <a:t>was</a:t>
            </a:r>
            <a:r>
              <a:rPr lang="sv-SE" b="0" i="0" baseline="0" dirty="0" smtClean="0"/>
              <a:t> </a:t>
            </a:r>
            <a:r>
              <a:rPr lang="sv-SE" b="0" i="0" baseline="0" dirty="0" err="1" smtClean="0"/>
              <a:t>amazed</a:t>
            </a:r>
            <a:r>
              <a:rPr lang="sv-SE" b="0" i="0" baseline="0" dirty="0" smtClean="0"/>
              <a:t> and </a:t>
            </a:r>
            <a:r>
              <a:rPr lang="sv-SE" b="0" i="0" baseline="0" dirty="0" err="1" smtClean="0"/>
              <a:t>decided</a:t>
            </a:r>
            <a:r>
              <a:rPr lang="sv-SE" b="0" i="0" baseline="0" dirty="0" smtClean="0"/>
              <a:t> to go to </a:t>
            </a:r>
            <a:r>
              <a:rPr lang="sv-SE" b="0" i="0" baseline="0" dirty="0" err="1" smtClean="0"/>
              <a:t>sweden</a:t>
            </a:r>
            <a:endParaRPr lang="sv-SE" b="0" i="0" baseline="0" dirty="0" smtClean="0"/>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sv-SE" b="0" i="0" baseline="0" dirty="0" smtClean="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b="0" i="0" baseline="0" dirty="0" smtClean="0"/>
              <a:t>Innovation </a:t>
            </a:r>
            <a:r>
              <a:rPr lang="sv-SE" b="0" i="0" baseline="0" dirty="0" err="1" smtClean="0"/>
              <a:t>piooneers</a:t>
            </a:r>
            <a:r>
              <a:rPr lang="sv-SE" b="0" i="0" baseline="0" dirty="0" smtClean="0"/>
              <a:t> has </a:t>
            </a:r>
            <a:r>
              <a:rPr lang="sv-SE" b="0" i="0" baseline="0" dirty="0" err="1" smtClean="0"/>
              <a:t>donated</a:t>
            </a:r>
            <a:r>
              <a:rPr lang="sv-SE" b="0" i="0" baseline="0" dirty="0" smtClean="0"/>
              <a:t> </a:t>
            </a:r>
            <a:r>
              <a:rPr lang="sv-SE" b="0" i="0" baseline="0" dirty="0" err="1" smtClean="0"/>
              <a:t>money</a:t>
            </a:r>
            <a:r>
              <a:rPr lang="sv-SE" b="0" i="0" baseline="0" dirty="0" smtClean="0"/>
              <a:t> for hand in hand organisation for </a:t>
            </a:r>
            <a:r>
              <a:rPr lang="sv-SE" b="0" i="0" baseline="0" dirty="0" err="1" smtClean="0"/>
              <a:t>female</a:t>
            </a:r>
            <a:r>
              <a:rPr lang="sv-SE" b="0" i="0" baseline="0" dirty="0" smtClean="0"/>
              <a:t> </a:t>
            </a:r>
            <a:r>
              <a:rPr lang="sv-SE" b="0" i="0" baseline="0" dirty="0" err="1" smtClean="0"/>
              <a:t>entrepreneurs</a:t>
            </a:r>
            <a:r>
              <a:rPr lang="sv-SE" b="0" i="0" baseline="0" dirty="0" smtClean="0"/>
              <a:t> in </a:t>
            </a:r>
            <a:r>
              <a:rPr lang="sv-SE" b="0" i="0" baseline="0" dirty="0" err="1" smtClean="0"/>
              <a:t>developing</a:t>
            </a:r>
            <a:r>
              <a:rPr lang="sv-SE" b="0" i="0" baseline="0" dirty="0" smtClean="0"/>
              <a:t> </a:t>
            </a:r>
            <a:r>
              <a:rPr lang="sv-SE" b="0" i="0" baseline="0" dirty="0" err="1" smtClean="0"/>
              <a:t>countries</a:t>
            </a:r>
            <a:r>
              <a:rPr lang="sv-SE" b="0" i="0" baseline="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b="0" i="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sv-SE" b="0" i="0" baseline="0" dirty="0" smtClean="0"/>
          </a:p>
          <a:p>
            <a:pPr marL="0" indent="0">
              <a:buFontTx/>
              <a:buNone/>
            </a:pPr>
            <a:endParaRPr lang="sv-SE" b="0" i="0" baseline="0" dirty="0" smtClean="0"/>
          </a:p>
          <a:p>
            <a:pPr marL="0" indent="0">
              <a:buFontTx/>
              <a:buNone/>
            </a:pPr>
            <a:r>
              <a:rPr lang="sv-SE" b="1" i="0" baseline="0" dirty="0" smtClean="0"/>
              <a:t>Change the </a:t>
            </a:r>
            <a:r>
              <a:rPr lang="sv-SE" b="1" i="0" baseline="0" dirty="0" err="1" smtClean="0"/>
              <a:t>way</a:t>
            </a:r>
            <a:r>
              <a:rPr lang="sv-SE" b="1" i="0" baseline="0" dirty="0" smtClean="0"/>
              <a:t> </a:t>
            </a:r>
            <a:r>
              <a:rPr lang="sv-SE" b="1" i="0" baseline="0" dirty="0" err="1" smtClean="0"/>
              <a:t>we</a:t>
            </a:r>
            <a:r>
              <a:rPr lang="sv-SE" b="1" i="0" baseline="0" dirty="0" smtClean="0"/>
              <a:t> </a:t>
            </a:r>
            <a:r>
              <a:rPr lang="sv-SE" b="1" i="0" baseline="0" dirty="0" err="1" smtClean="0"/>
              <a:t>build</a:t>
            </a:r>
            <a:r>
              <a:rPr lang="sv-SE" b="1" i="0" baseline="0" dirty="0" smtClean="0"/>
              <a:t> brands, </a:t>
            </a:r>
            <a:r>
              <a:rPr lang="sv-SE" b="1" i="0" baseline="0" dirty="0" err="1" smtClean="0"/>
              <a:t>communication</a:t>
            </a:r>
            <a:r>
              <a:rPr lang="sv-SE" b="1" i="0" baseline="0" dirty="0" smtClean="0"/>
              <a:t>, the </a:t>
            </a:r>
            <a:r>
              <a:rPr lang="sv-SE" b="1" i="0" baseline="0" dirty="0" err="1" smtClean="0"/>
              <a:t>packaging</a:t>
            </a:r>
            <a:r>
              <a:rPr lang="sv-SE" b="1" i="0" baseline="0" dirty="0" smtClean="0"/>
              <a:t> in order to </a:t>
            </a:r>
            <a:r>
              <a:rPr lang="sv-SE" b="1" i="0" baseline="0" dirty="0" err="1" smtClean="0"/>
              <a:t>build</a:t>
            </a:r>
            <a:r>
              <a:rPr lang="sv-SE" b="1" i="0" baseline="0" dirty="0" smtClean="0"/>
              <a:t> trust </a:t>
            </a:r>
            <a:r>
              <a:rPr lang="sv-SE" b="1" i="0" baseline="0" dirty="0" err="1" smtClean="0"/>
              <a:t>with</a:t>
            </a:r>
            <a:r>
              <a:rPr lang="sv-SE" b="1" i="0" baseline="0" dirty="0" smtClean="0"/>
              <a:t> new </a:t>
            </a:r>
            <a:r>
              <a:rPr lang="sv-SE" b="1" i="0" baseline="0" dirty="0" err="1" smtClean="0"/>
              <a:t>targetgroups</a:t>
            </a:r>
            <a:r>
              <a:rPr lang="sv-SE" b="1" i="0" baseline="0" dirty="0" smtClean="0"/>
              <a:t> </a:t>
            </a:r>
            <a:r>
              <a:rPr lang="sv-SE" b="1" i="0" baseline="0" dirty="0" err="1" smtClean="0"/>
              <a:t>within</a:t>
            </a:r>
            <a:r>
              <a:rPr lang="sv-SE" b="1" i="0" baseline="0" dirty="0" smtClean="0"/>
              <a:t> the nation</a:t>
            </a:r>
          </a:p>
          <a:p>
            <a:pPr marL="0" indent="0">
              <a:buFontTx/>
              <a:buNone/>
            </a:pPr>
            <a:r>
              <a:rPr lang="sv-SE" b="0" i="0" baseline="0" dirty="0" err="1" smtClean="0"/>
              <a:t>Example</a:t>
            </a:r>
            <a:r>
              <a:rPr lang="sv-SE" b="0" i="0" baseline="0" dirty="0" smtClean="0"/>
              <a:t>, </a:t>
            </a:r>
            <a:r>
              <a:rPr lang="sv-SE" b="0" i="0" baseline="0" dirty="0" err="1" smtClean="0"/>
              <a:t>adapt</a:t>
            </a:r>
            <a:r>
              <a:rPr lang="sv-SE" b="0" i="0" baseline="0" dirty="0" smtClean="0"/>
              <a:t> the </a:t>
            </a:r>
            <a:r>
              <a:rPr lang="sv-SE" b="0" i="0" baseline="0" dirty="0" err="1" smtClean="0"/>
              <a:t>packaging</a:t>
            </a:r>
            <a:r>
              <a:rPr lang="sv-SE" b="0" i="0" baseline="0" dirty="0" smtClean="0"/>
              <a:t>, in order to </a:t>
            </a:r>
            <a:r>
              <a:rPr lang="sv-SE" b="0" i="0" baseline="0" dirty="0" err="1" smtClean="0"/>
              <a:t>aim</a:t>
            </a:r>
            <a:r>
              <a:rPr lang="sv-SE" b="0" i="0" baseline="0" dirty="0" smtClean="0"/>
              <a:t> the </a:t>
            </a:r>
            <a:r>
              <a:rPr lang="sv-SE" b="0" i="0" baseline="0" dirty="0" err="1" smtClean="0"/>
              <a:t>example</a:t>
            </a:r>
            <a:r>
              <a:rPr lang="sv-SE" b="0" i="0" baseline="0" dirty="0" smtClean="0"/>
              <a:t> a new </a:t>
            </a:r>
            <a:r>
              <a:rPr lang="sv-SE" b="0" i="0" baseline="0" dirty="0" err="1" smtClean="0"/>
              <a:t>taste</a:t>
            </a:r>
            <a:r>
              <a:rPr lang="sv-SE" b="0" i="0" baseline="0" dirty="0" smtClean="0"/>
              <a:t> </a:t>
            </a:r>
            <a:r>
              <a:rPr lang="sv-SE" b="0" i="0" baseline="0" dirty="0" err="1" smtClean="0"/>
              <a:t>of</a:t>
            </a:r>
            <a:r>
              <a:rPr lang="sv-SE" b="0" i="0" baseline="0" dirty="0" smtClean="0"/>
              <a:t> a </a:t>
            </a:r>
            <a:r>
              <a:rPr lang="sv-SE" b="0" i="0" baseline="0" dirty="0" err="1" smtClean="0"/>
              <a:t>product</a:t>
            </a:r>
            <a:r>
              <a:rPr lang="sv-SE" b="0" i="0" baseline="0" dirty="0" smtClean="0"/>
              <a:t>, bank </a:t>
            </a:r>
            <a:r>
              <a:rPr lang="sv-SE" b="0" i="0" baseline="0" dirty="0" err="1" smtClean="0"/>
              <a:t>account</a:t>
            </a:r>
            <a:r>
              <a:rPr lang="sv-SE" b="0" i="0" baseline="0" dirty="0" smtClean="0"/>
              <a:t> service, </a:t>
            </a:r>
            <a:r>
              <a:rPr lang="sv-SE" b="0" i="0" baseline="0" dirty="0" err="1" smtClean="0"/>
              <a:t>more</a:t>
            </a:r>
            <a:r>
              <a:rPr lang="sv-SE" b="0" i="0" baseline="0" dirty="0" smtClean="0"/>
              <a:t> </a:t>
            </a:r>
            <a:r>
              <a:rPr lang="sv-SE" b="0" i="0" baseline="0" dirty="0" err="1" smtClean="0"/>
              <a:t>easy</a:t>
            </a:r>
            <a:r>
              <a:rPr lang="sv-SE" b="0" i="0" baseline="0" dirty="0" smtClean="0"/>
              <a:t> </a:t>
            </a:r>
            <a:r>
              <a:rPr lang="sv-SE" b="0" i="0" baseline="0" dirty="0" err="1" smtClean="0"/>
              <a:t>today</a:t>
            </a:r>
            <a:r>
              <a:rPr lang="sv-SE" b="0" i="0" baseline="0" dirty="0" smtClean="0"/>
              <a:t> to </a:t>
            </a:r>
            <a:r>
              <a:rPr lang="sv-SE" b="0" i="0" baseline="0" dirty="0" err="1" smtClean="0"/>
              <a:t>adapt</a:t>
            </a:r>
            <a:r>
              <a:rPr lang="sv-SE" b="0" i="0" baseline="0" dirty="0" smtClean="0"/>
              <a:t>, the </a:t>
            </a:r>
            <a:r>
              <a:rPr lang="sv-SE" b="0" i="0" baseline="0" dirty="0" err="1" smtClean="0"/>
              <a:t>gold</a:t>
            </a:r>
            <a:r>
              <a:rPr lang="sv-SE" b="0" i="0" baseline="0" dirty="0" smtClean="0"/>
              <a:t> </a:t>
            </a:r>
            <a:r>
              <a:rPr lang="sv-SE" b="0" i="0" baseline="0" dirty="0" err="1" smtClean="0"/>
              <a:t>fish</a:t>
            </a:r>
            <a:r>
              <a:rPr lang="sv-SE" b="0" i="0" baseline="0" dirty="0" smtClean="0"/>
              <a:t> is a symbol </a:t>
            </a:r>
            <a:r>
              <a:rPr lang="sv-SE" b="0" i="0" baseline="0" dirty="0" err="1" smtClean="0"/>
              <a:t>of</a:t>
            </a:r>
            <a:r>
              <a:rPr lang="sv-SE" b="0" i="0" baseline="0" dirty="0" smtClean="0"/>
              <a:t> </a:t>
            </a:r>
            <a:r>
              <a:rPr lang="sv-SE" b="0" i="0" baseline="0" dirty="0" err="1" smtClean="0"/>
              <a:t>prosperity</a:t>
            </a:r>
            <a:r>
              <a:rPr lang="sv-SE" b="0" i="0" baseline="0" dirty="0" smtClean="0"/>
              <a:t>, </a:t>
            </a:r>
            <a:r>
              <a:rPr lang="sv-SE" b="0" i="0" baseline="0" dirty="0" err="1" smtClean="0"/>
              <a:t>apple</a:t>
            </a:r>
            <a:r>
              <a:rPr lang="sv-SE" b="0" i="0" baseline="0" dirty="0" smtClean="0"/>
              <a:t> a </a:t>
            </a:r>
            <a:r>
              <a:rPr lang="sv-SE" b="0" i="0" baseline="0" dirty="0" err="1" smtClean="0"/>
              <a:t>mirror</a:t>
            </a:r>
            <a:r>
              <a:rPr lang="sv-SE" b="0" i="0" baseline="0" dirty="0" smtClean="0"/>
              <a:t>, all </a:t>
            </a:r>
            <a:r>
              <a:rPr lang="sv-SE" b="0" i="0" baseline="0" dirty="0" err="1" smtClean="0"/>
              <a:t>begin</a:t>
            </a:r>
            <a:r>
              <a:rPr lang="sv-SE" b="0" i="0" baseline="0" dirty="0" smtClean="0"/>
              <a:t> </a:t>
            </a:r>
            <a:r>
              <a:rPr lang="sv-SE" b="0" i="0" baseline="0" dirty="0" err="1" smtClean="0"/>
              <a:t>with</a:t>
            </a:r>
            <a:r>
              <a:rPr lang="sv-SE" b="0" i="0" baseline="0" dirty="0" smtClean="0"/>
              <a:t> s </a:t>
            </a:r>
          </a:p>
          <a:p>
            <a:pPr marL="0" indent="0">
              <a:buFontTx/>
              <a:buNone/>
            </a:pPr>
            <a:endParaRPr lang="sv-SE" b="1" i="0" baseline="0" dirty="0" smtClean="0"/>
          </a:p>
          <a:p>
            <a:pPr marL="0" indent="0">
              <a:buFontTx/>
              <a:buNone/>
            </a:pPr>
            <a:endParaRPr lang="sv-SE" b="1" i="0" baseline="0" dirty="0" smtClean="0"/>
          </a:p>
          <a:p>
            <a:pPr marL="0" indent="0">
              <a:buFontTx/>
              <a:buNone/>
            </a:pPr>
            <a:endParaRPr lang="sv-SE" b="1" i="0" baseline="0" dirty="0" smtClean="0"/>
          </a:p>
          <a:p>
            <a:pPr marL="0" indent="0">
              <a:buFontTx/>
              <a:buNone/>
            </a:pPr>
            <a:endParaRPr lang="sv-SE" b="1" i="0" baseline="0" dirty="0" smtClean="0"/>
          </a:p>
          <a:p>
            <a:pPr marL="0" indent="0">
              <a:buFontTx/>
              <a:buNone/>
            </a:pPr>
            <a:endParaRPr lang="sv-SE" b="1" i="0" baseline="0" dirty="0" smtClean="0"/>
          </a:p>
          <a:p>
            <a:pPr marL="0" indent="0">
              <a:buFontTx/>
              <a:buNone/>
            </a:pPr>
            <a:endParaRPr lang="sv-SE" i="0" baseline="0" dirty="0" smtClean="0"/>
          </a:p>
          <a:p>
            <a:pPr marL="171450" indent="-171450">
              <a:buFontTx/>
              <a:buChar char="-"/>
            </a:pPr>
            <a:endParaRPr lang="sv-SE" baseline="0" dirty="0" smtClean="0"/>
          </a:p>
          <a:p>
            <a:pPr marL="0" indent="0">
              <a:buFontTx/>
              <a:buNone/>
            </a:pPr>
            <a:endParaRPr lang="sv-SE" baseline="0" dirty="0" smtClean="0"/>
          </a:p>
          <a:p>
            <a:pPr marL="171450" indent="-171450">
              <a:buFontTx/>
              <a:buChar char="-"/>
            </a:pPr>
            <a:endParaRPr lang="sv-SE" dirty="0"/>
          </a:p>
        </p:txBody>
      </p:sp>
      <p:sp>
        <p:nvSpPr>
          <p:cNvPr id="4" name="Slide Number Placeholder 3"/>
          <p:cNvSpPr>
            <a:spLocks noGrp="1"/>
          </p:cNvSpPr>
          <p:nvPr>
            <p:ph type="sldNum" sz="quarter" idx="10"/>
          </p:nvPr>
        </p:nvSpPr>
        <p:spPr/>
        <p:txBody>
          <a:bodyPr/>
          <a:lstStyle/>
          <a:p>
            <a:fld id="{2C7F0874-BD42-49E1-9133-70C6F25CF17D}" type="slidenum">
              <a:rPr lang="sv-SE" smtClean="0"/>
              <a:t>4</a:t>
            </a:fld>
            <a:endParaRPr lang="sv-SE"/>
          </a:p>
        </p:txBody>
      </p:sp>
    </p:spTree>
    <p:extLst>
      <p:ext uri="{BB962C8B-B14F-4D97-AF65-F5344CB8AC3E}">
        <p14:creationId xmlns:p14="http://schemas.microsoft.com/office/powerpoint/2010/main" val="4067994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1597819"/>
            <a:ext cx="7772400" cy="1102519"/>
          </a:xfrm>
        </p:spPr>
        <p:txBody>
          <a:bodyPr/>
          <a:lstStyle/>
          <a:p>
            <a:r>
              <a:rPr lang="sv-SE" smtClean="0"/>
              <a:t>Klicka här för att ändra format</a:t>
            </a:r>
            <a:endParaRPr lang="en-US"/>
          </a:p>
        </p:txBody>
      </p:sp>
      <p:sp>
        <p:nvSpPr>
          <p:cNvPr id="3" name="Underrubrik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en-US"/>
          </a:p>
        </p:txBody>
      </p:sp>
      <p:sp>
        <p:nvSpPr>
          <p:cNvPr id="4" name="Platshållare för datum 3"/>
          <p:cNvSpPr>
            <a:spLocks noGrp="1"/>
          </p:cNvSpPr>
          <p:nvPr>
            <p:ph type="dt" sz="half" idx="10"/>
          </p:nvPr>
        </p:nvSpPr>
        <p:spPr/>
        <p:txBody>
          <a:bodyPr/>
          <a:lstStyle/>
          <a:p>
            <a:fld id="{71EB9B9A-7A29-874F-A94C-312B70C9DA98}" type="datetimeFigureOut">
              <a:rPr lang="sv-SE" smtClean="0"/>
              <a:t>16-11-21</a:t>
            </a:fld>
            <a:endParaRPr lang="en-US"/>
          </a:p>
        </p:txBody>
      </p:sp>
      <p:sp>
        <p:nvSpPr>
          <p:cNvPr id="5" name="Platshållare för sidfot 4"/>
          <p:cNvSpPr>
            <a:spLocks noGrp="1"/>
          </p:cNvSpPr>
          <p:nvPr>
            <p:ph type="ftr" sz="quarter" idx="11"/>
          </p:nvPr>
        </p:nvSpPr>
        <p:spPr/>
        <p:txBody>
          <a:bodyPr/>
          <a:lstStyle/>
          <a:p>
            <a:endParaRPr lang="en-US"/>
          </a:p>
        </p:txBody>
      </p:sp>
      <p:sp>
        <p:nvSpPr>
          <p:cNvPr id="6" name="Platshållare för bildnummer 5"/>
          <p:cNvSpPr>
            <a:spLocks noGrp="1"/>
          </p:cNvSpPr>
          <p:nvPr>
            <p:ph type="sldNum" sz="quarter" idx="12"/>
          </p:nvPr>
        </p:nvSpPr>
        <p:spPr/>
        <p:txBody>
          <a:bodyPr/>
          <a:lstStyle/>
          <a:p>
            <a:fld id="{109729D6-6100-3842-9613-D883DF292705}" type="slidenum">
              <a:rPr lang="en-US" smtClean="0"/>
              <a:t>‹Nr.›</a:t>
            </a:fld>
            <a:endParaRPr lang="en-US"/>
          </a:p>
        </p:txBody>
      </p:sp>
    </p:spTree>
    <p:extLst>
      <p:ext uri="{BB962C8B-B14F-4D97-AF65-F5344CB8AC3E}">
        <p14:creationId xmlns:p14="http://schemas.microsoft.com/office/powerpoint/2010/main" val="926264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US"/>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datum 3"/>
          <p:cNvSpPr>
            <a:spLocks noGrp="1"/>
          </p:cNvSpPr>
          <p:nvPr>
            <p:ph type="dt" sz="half" idx="10"/>
          </p:nvPr>
        </p:nvSpPr>
        <p:spPr/>
        <p:txBody>
          <a:bodyPr/>
          <a:lstStyle/>
          <a:p>
            <a:fld id="{71EB9B9A-7A29-874F-A94C-312B70C9DA98}" type="datetimeFigureOut">
              <a:rPr lang="sv-SE" smtClean="0"/>
              <a:t>16-11-21</a:t>
            </a:fld>
            <a:endParaRPr lang="en-US"/>
          </a:p>
        </p:txBody>
      </p:sp>
      <p:sp>
        <p:nvSpPr>
          <p:cNvPr id="5" name="Platshållare för sidfot 4"/>
          <p:cNvSpPr>
            <a:spLocks noGrp="1"/>
          </p:cNvSpPr>
          <p:nvPr>
            <p:ph type="ftr" sz="quarter" idx="11"/>
          </p:nvPr>
        </p:nvSpPr>
        <p:spPr/>
        <p:txBody>
          <a:bodyPr/>
          <a:lstStyle/>
          <a:p>
            <a:endParaRPr lang="en-US"/>
          </a:p>
        </p:txBody>
      </p:sp>
      <p:sp>
        <p:nvSpPr>
          <p:cNvPr id="6" name="Platshållare för bildnummer 5"/>
          <p:cNvSpPr>
            <a:spLocks noGrp="1"/>
          </p:cNvSpPr>
          <p:nvPr>
            <p:ph type="sldNum" sz="quarter" idx="12"/>
          </p:nvPr>
        </p:nvSpPr>
        <p:spPr/>
        <p:txBody>
          <a:bodyPr/>
          <a:lstStyle/>
          <a:p>
            <a:fld id="{109729D6-6100-3842-9613-D883DF292705}" type="slidenum">
              <a:rPr lang="en-US" smtClean="0"/>
              <a:t>‹Nr.›</a:t>
            </a:fld>
            <a:endParaRPr lang="en-US"/>
          </a:p>
        </p:txBody>
      </p:sp>
    </p:spTree>
    <p:extLst>
      <p:ext uri="{BB962C8B-B14F-4D97-AF65-F5344CB8AC3E}">
        <p14:creationId xmlns:p14="http://schemas.microsoft.com/office/powerpoint/2010/main" val="4236711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05979"/>
            <a:ext cx="2057400" cy="4388644"/>
          </a:xfrm>
        </p:spPr>
        <p:txBody>
          <a:bodyPr vert="eaVert"/>
          <a:lstStyle/>
          <a:p>
            <a:r>
              <a:rPr lang="sv-SE" smtClean="0"/>
              <a:t>Klicka här för att ändra format</a:t>
            </a:r>
            <a:endParaRPr lang="en-US"/>
          </a:p>
        </p:txBody>
      </p:sp>
      <p:sp>
        <p:nvSpPr>
          <p:cNvPr id="3" name="Platshållare för lodrät text 2"/>
          <p:cNvSpPr>
            <a:spLocks noGrp="1"/>
          </p:cNvSpPr>
          <p:nvPr>
            <p:ph type="body" orient="vert" idx="1"/>
          </p:nvPr>
        </p:nvSpPr>
        <p:spPr>
          <a:xfrm>
            <a:off x="457200" y="205979"/>
            <a:ext cx="6019800" cy="4388644"/>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datum 3"/>
          <p:cNvSpPr>
            <a:spLocks noGrp="1"/>
          </p:cNvSpPr>
          <p:nvPr>
            <p:ph type="dt" sz="half" idx="10"/>
          </p:nvPr>
        </p:nvSpPr>
        <p:spPr/>
        <p:txBody>
          <a:bodyPr/>
          <a:lstStyle/>
          <a:p>
            <a:fld id="{71EB9B9A-7A29-874F-A94C-312B70C9DA98}" type="datetimeFigureOut">
              <a:rPr lang="sv-SE" smtClean="0"/>
              <a:t>16-11-21</a:t>
            </a:fld>
            <a:endParaRPr lang="en-US"/>
          </a:p>
        </p:txBody>
      </p:sp>
      <p:sp>
        <p:nvSpPr>
          <p:cNvPr id="5" name="Platshållare för sidfot 4"/>
          <p:cNvSpPr>
            <a:spLocks noGrp="1"/>
          </p:cNvSpPr>
          <p:nvPr>
            <p:ph type="ftr" sz="quarter" idx="11"/>
          </p:nvPr>
        </p:nvSpPr>
        <p:spPr/>
        <p:txBody>
          <a:bodyPr/>
          <a:lstStyle/>
          <a:p>
            <a:endParaRPr lang="en-US"/>
          </a:p>
        </p:txBody>
      </p:sp>
      <p:sp>
        <p:nvSpPr>
          <p:cNvPr id="6" name="Platshållare för bildnummer 5"/>
          <p:cNvSpPr>
            <a:spLocks noGrp="1"/>
          </p:cNvSpPr>
          <p:nvPr>
            <p:ph type="sldNum" sz="quarter" idx="12"/>
          </p:nvPr>
        </p:nvSpPr>
        <p:spPr/>
        <p:txBody>
          <a:bodyPr/>
          <a:lstStyle/>
          <a:p>
            <a:fld id="{109729D6-6100-3842-9613-D883DF292705}" type="slidenum">
              <a:rPr lang="en-US" smtClean="0"/>
              <a:t>‹Nr.›</a:t>
            </a:fld>
            <a:endParaRPr lang="en-US"/>
          </a:p>
        </p:txBody>
      </p:sp>
    </p:spTree>
    <p:extLst>
      <p:ext uri="{BB962C8B-B14F-4D97-AF65-F5344CB8AC3E}">
        <p14:creationId xmlns:p14="http://schemas.microsoft.com/office/powerpoint/2010/main" val="1728048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US"/>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datum 3"/>
          <p:cNvSpPr>
            <a:spLocks noGrp="1"/>
          </p:cNvSpPr>
          <p:nvPr>
            <p:ph type="dt" sz="half" idx="10"/>
          </p:nvPr>
        </p:nvSpPr>
        <p:spPr/>
        <p:txBody>
          <a:bodyPr/>
          <a:lstStyle/>
          <a:p>
            <a:fld id="{71EB9B9A-7A29-874F-A94C-312B70C9DA98}" type="datetimeFigureOut">
              <a:rPr lang="sv-SE" smtClean="0"/>
              <a:t>16-11-21</a:t>
            </a:fld>
            <a:endParaRPr lang="en-US"/>
          </a:p>
        </p:txBody>
      </p:sp>
      <p:sp>
        <p:nvSpPr>
          <p:cNvPr id="5" name="Platshållare för sidfot 4"/>
          <p:cNvSpPr>
            <a:spLocks noGrp="1"/>
          </p:cNvSpPr>
          <p:nvPr>
            <p:ph type="ftr" sz="quarter" idx="11"/>
          </p:nvPr>
        </p:nvSpPr>
        <p:spPr/>
        <p:txBody>
          <a:bodyPr/>
          <a:lstStyle/>
          <a:p>
            <a:endParaRPr lang="en-US"/>
          </a:p>
        </p:txBody>
      </p:sp>
      <p:sp>
        <p:nvSpPr>
          <p:cNvPr id="6" name="Platshållare för bildnummer 5"/>
          <p:cNvSpPr>
            <a:spLocks noGrp="1"/>
          </p:cNvSpPr>
          <p:nvPr>
            <p:ph type="sldNum" sz="quarter" idx="12"/>
          </p:nvPr>
        </p:nvSpPr>
        <p:spPr/>
        <p:txBody>
          <a:bodyPr/>
          <a:lstStyle/>
          <a:p>
            <a:fld id="{109729D6-6100-3842-9613-D883DF292705}" type="slidenum">
              <a:rPr lang="en-US" smtClean="0"/>
              <a:t>‹Nr.›</a:t>
            </a:fld>
            <a:endParaRPr lang="en-US"/>
          </a:p>
        </p:txBody>
      </p:sp>
    </p:spTree>
    <p:extLst>
      <p:ext uri="{BB962C8B-B14F-4D97-AF65-F5344CB8AC3E}">
        <p14:creationId xmlns:p14="http://schemas.microsoft.com/office/powerpoint/2010/main" val="1933247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3305176"/>
            <a:ext cx="7772400" cy="1021556"/>
          </a:xfrm>
        </p:spPr>
        <p:txBody>
          <a:bodyPr anchor="t"/>
          <a:lstStyle>
            <a:lvl1pPr algn="l">
              <a:defRPr sz="4000" b="1" cap="all"/>
            </a:lvl1pPr>
          </a:lstStyle>
          <a:p>
            <a:r>
              <a:rPr lang="sv-SE" smtClean="0"/>
              <a:t>Klicka här för att ändra format</a:t>
            </a:r>
            <a:endParaRPr lang="en-US"/>
          </a:p>
        </p:txBody>
      </p:sp>
      <p:sp>
        <p:nvSpPr>
          <p:cNvPr id="3" name="Platshållare för text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71EB9B9A-7A29-874F-A94C-312B70C9DA98}" type="datetimeFigureOut">
              <a:rPr lang="sv-SE" smtClean="0"/>
              <a:t>16-11-21</a:t>
            </a:fld>
            <a:endParaRPr lang="en-US"/>
          </a:p>
        </p:txBody>
      </p:sp>
      <p:sp>
        <p:nvSpPr>
          <p:cNvPr id="5" name="Platshållare för sidfot 4"/>
          <p:cNvSpPr>
            <a:spLocks noGrp="1"/>
          </p:cNvSpPr>
          <p:nvPr>
            <p:ph type="ftr" sz="quarter" idx="11"/>
          </p:nvPr>
        </p:nvSpPr>
        <p:spPr/>
        <p:txBody>
          <a:bodyPr/>
          <a:lstStyle/>
          <a:p>
            <a:endParaRPr lang="en-US"/>
          </a:p>
        </p:txBody>
      </p:sp>
      <p:sp>
        <p:nvSpPr>
          <p:cNvPr id="6" name="Platshållare för bildnummer 5"/>
          <p:cNvSpPr>
            <a:spLocks noGrp="1"/>
          </p:cNvSpPr>
          <p:nvPr>
            <p:ph type="sldNum" sz="quarter" idx="12"/>
          </p:nvPr>
        </p:nvSpPr>
        <p:spPr/>
        <p:txBody>
          <a:bodyPr/>
          <a:lstStyle/>
          <a:p>
            <a:fld id="{109729D6-6100-3842-9613-D883DF292705}" type="slidenum">
              <a:rPr lang="en-US" smtClean="0"/>
              <a:t>‹Nr.›</a:t>
            </a:fld>
            <a:endParaRPr lang="en-US"/>
          </a:p>
        </p:txBody>
      </p:sp>
    </p:spTree>
    <p:extLst>
      <p:ext uri="{BB962C8B-B14F-4D97-AF65-F5344CB8AC3E}">
        <p14:creationId xmlns:p14="http://schemas.microsoft.com/office/powerpoint/2010/main" val="3782610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US"/>
          </a:p>
        </p:txBody>
      </p:sp>
      <p:sp>
        <p:nvSpPr>
          <p:cNvPr id="3" name="Platshållare för innehåll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innehåll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5" name="Platshållare för datum 4"/>
          <p:cNvSpPr>
            <a:spLocks noGrp="1"/>
          </p:cNvSpPr>
          <p:nvPr>
            <p:ph type="dt" sz="half" idx="10"/>
          </p:nvPr>
        </p:nvSpPr>
        <p:spPr/>
        <p:txBody>
          <a:bodyPr/>
          <a:lstStyle/>
          <a:p>
            <a:fld id="{71EB9B9A-7A29-874F-A94C-312B70C9DA98}" type="datetimeFigureOut">
              <a:rPr lang="sv-SE" smtClean="0"/>
              <a:t>16-11-21</a:t>
            </a:fld>
            <a:endParaRPr lang="en-US"/>
          </a:p>
        </p:txBody>
      </p:sp>
      <p:sp>
        <p:nvSpPr>
          <p:cNvPr id="6" name="Platshållare för sidfot 5"/>
          <p:cNvSpPr>
            <a:spLocks noGrp="1"/>
          </p:cNvSpPr>
          <p:nvPr>
            <p:ph type="ftr" sz="quarter" idx="11"/>
          </p:nvPr>
        </p:nvSpPr>
        <p:spPr/>
        <p:txBody>
          <a:bodyPr/>
          <a:lstStyle/>
          <a:p>
            <a:endParaRPr lang="en-US"/>
          </a:p>
        </p:txBody>
      </p:sp>
      <p:sp>
        <p:nvSpPr>
          <p:cNvPr id="7" name="Platshållare för bildnummer 6"/>
          <p:cNvSpPr>
            <a:spLocks noGrp="1"/>
          </p:cNvSpPr>
          <p:nvPr>
            <p:ph type="sldNum" sz="quarter" idx="12"/>
          </p:nvPr>
        </p:nvSpPr>
        <p:spPr/>
        <p:txBody>
          <a:bodyPr/>
          <a:lstStyle/>
          <a:p>
            <a:fld id="{109729D6-6100-3842-9613-D883DF292705}" type="slidenum">
              <a:rPr lang="en-US" smtClean="0"/>
              <a:t>‹Nr.›</a:t>
            </a:fld>
            <a:endParaRPr lang="en-US"/>
          </a:p>
        </p:txBody>
      </p:sp>
    </p:spTree>
    <p:extLst>
      <p:ext uri="{BB962C8B-B14F-4D97-AF65-F5344CB8AC3E}">
        <p14:creationId xmlns:p14="http://schemas.microsoft.com/office/powerpoint/2010/main" val="1230203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en-US"/>
          </a:p>
        </p:txBody>
      </p:sp>
      <p:sp>
        <p:nvSpPr>
          <p:cNvPr id="3" name="Platshållare för text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5" name="Platshållare för text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7" name="Platshållare för datum 6"/>
          <p:cNvSpPr>
            <a:spLocks noGrp="1"/>
          </p:cNvSpPr>
          <p:nvPr>
            <p:ph type="dt" sz="half" idx="10"/>
          </p:nvPr>
        </p:nvSpPr>
        <p:spPr/>
        <p:txBody>
          <a:bodyPr/>
          <a:lstStyle/>
          <a:p>
            <a:fld id="{71EB9B9A-7A29-874F-A94C-312B70C9DA98}" type="datetimeFigureOut">
              <a:rPr lang="sv-SE" smtClean="0"/>
              <a:t>16-11-21</a:t>
            </a:fld>
            <a:endParaRPr lang="en-US"/>
          </a:p>
        </p:txBody>
      </p:sp>
      <p:sp>
        <p:nvSpPr>
          <p:cNvPr id="8" name="Platshållare för sidfot 7"/>
          <p:cNvSpPr>
            <a:spLocks noGrp="1"/>
          </p:cNvSpPr>
          <p:nvPr>
            <p:ph type="ftr" sz="quarter" idx="11"/>
          </p:nvPr>
        </p:nvSpPr>
        <p:spPr/>
        <p:txBody>
          <a:bodyPr/>
          <a:lstStyle/>
          <a:p>
            <a:endParaRPr lang="en-US"/>
          </a:p>
        </p:txBody>
      </p:sp>
      <p:sp>
        <p:nvSpPr>
          <p:cNvPr id="9" name="Platshållare för bildnummer 8"/>
          <p:cNvSpPr>
            <a:spLocks noGrp="1"/>
          </p:cNvSpPr>
          <p:nvPr>
            <p:ph type="sldNum" sz="quarter" idx="12"/>
          </p:nvPr>
        </p:nvSpPr>
        <p:spPr/>
        <p:txBody>
          <a:bodyPr/>
          <a:lstStyle/>
          <a:p>
            <a:fld id="{109729D6-6100-3842-9613-D883DF292705}" type="slidenum">
              <a:rPr lang="en-US" smtClean="0"/>
              <a:t>‹Nr.›</a:t>
            </a:fld>
            <a:endParaRPr lang="en-US"/>
          </a:p>
        </p:txBody>
      </p:sp>
    </p:spTree>
    <p:extLst>
      <p:ext uri="{BB962C8B-B14F-4D97-AF65-F5344CB8AC3E}">
        <p14:creationId xmlns:p14="http://schemas.microsoft.com/office/powerpoint/2010/main" val="2477540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US"/>
          </a:p>
        </p:txBody>
      </p:sp>
      <p:sp>
        <p:nvSpPr>
          <p:cNvPr id="3" name="Platshållare för datum 2"/>
          <p:cNvSpPr>
            <a:spLocks noGrp="1"/>
          </p:cNvSpPr>
          <p:nvPr>
            <p:ph type="dt" sz="half" idx="10"/>
          </p:nvPr>
        </p:nvSpPr>
        <p:spPr/>
        <p:txBody>
          <a:bodyPr/>
          <a:lstStyle/>
          <a:p>
            <a:fld id="{71EB9B9A-7A29-874F-A94C-312B70C9DA98}" type="datetimeFigureOut">
              <a:rPr lang="sv-SE" smtClean="0"/>
              <a:t>16-11-21</a:t>
            </a:fld>
            <a:endParaRPr lang="en-US"/>
          </a:p>
        </p:txBody>
      </p:sp>
      <p:sp>
        <p:nvSpPr>
          <p:cNvPr id="4" name="Platshållare för sidfot 3"/>
          <p:cNvSpPr>
            <a:spLocks noGrp="1"/>
          </p:cNvSpPr>
          <p:nvPr>
            <p:ph type="ftr" sz="quarter" idx="11"/>
          </p:nvPr>
        </p:nvSpPr>
        <p:spPr/>
        <p:txBody>
          <a:bodyPr/>
          <a:lstStyle/>
          <a:p>
            <a:endParaRPr lang="en-US"/>
          </a:p>
        </p:txBody>
      </p:sp>
      <p:sp>
        <p:nvSpPr>
          <p:cNvPr id="5" name="Platshållare för bildnummer 4"/>
          <p:cNvSpPr>
            <a:spLocks noGrp="1"/>
          </p:cNvSpPr>
          <p:nvPr>
            <p:ph type="sldNum" sz="quarter" idx="12"/>
          </p:nvPr>
        </p:nvSpPr>
        <p:spPr/>
        <p:txBody>
          <a:bodyPr/>
          <a:lstStyle/>
          <a:p>
            <a:fld id="{109729D6-6100-3842-9613-D883DF292705}" type="slidenum">
              <a:rPr lang="en-US" smtClean="0"/>
              <a:t>‹Nr.›</a:t>
            </a:fld>
            <a:endParaRPr lang="en-US"/>
          </a:p>
        </p:txBody>
      </p:sp>
    </p:spTree>
    <p:extLst>
      <p:ext uri="{BB962C8B-B14F-4D97-AF65-F5344CB8AC3E}">
        <p14:creationId xmlns:p14="http://schemas.microsoft.com/office/powerpoint/2010/main" val="3111477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71EB9B9A-7A29-874F-A94C-312B70C9DA98}" type="datetimeFigureOut">
              <a:rPr lang="sv-SE" smtClean="0"/>
              <a:t>16-11-21</a:t>
            </a:fld>
            <a:endParaRPr lang="en-US"/>
          </a:p>
        </p:txBody>
      </p:sp>
      <p:sp>
        <p:nvSpPr>
          <p:cNvPr id="3" name="Platshållare för sidfot 2"/>
          <p:cNvSpPr>
            <a:spLocks noGrp="1"/>
          </p:cNvSpPr>
          <p:nvPr>
            <p:ph type="ftr" sz="quarter" idx="11"/>
          </p:nvPr>
        </p:nvSpPr>
        <p:spPr/>
        <p:txBody>
          <a:bodyPr/>
          <a:lstStyle/>
          <a:p>
            <a:endParaRPr lang="en-US"/>
          </a:p>
        </p:txBody>
      </p:sp>
      <p:sp>
        <p:nvSpPr>
          <p:cNvPr id="4" name="Platshållare för bildnummer 3"/>
          <p:cNvSpPr>
            <a:spLocks noGrp="1"/>
          </p:cNvSpPr>
          <p:nvPr>
            <p:ph type="sldNum" sz="quarter" idx="12"/>
          </p:nvPr>
        </p:nvSpPr>
        <p:spPr/>
        <p:txBody>
          <a:bodyPr/>
          <a:lstStyle/>
          <a:p>
            <a:fld id="{109729D6-6100-3842-9613-D883DF292705}" type="slidenum">
              <a:rPr lang="en-US" smtClean="0"/>
              <a:t>‹Nr.›</a:t>
            </a:fld>
            <a:endParaRPr lang="en-US"/>
          </a:p>
        </p:txBody>
      </p:sp>
    </p:spTree>
    <p:extLst>
      <p:ext uri="{BB962C8B-B14F-4D97-AF65-F5344CB8AC3E}">
        <p14:creationId xmlns:p14="http://schemas.microsoft.com/office/powerpoint/2010/main" val="2319786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1" y="204787"/>
            <a:ext cx="3008313" cy="871538"/>
          </a:xfrm>
        </p:spPr>
        <p:txBody>
          <a:bodyPr anchor="b"/>
          <a:lstStyle>
            <a:lvl1pPr algn="l">
              <a:defRPr sz="2000" b="1"/>
            </a:lvl1pPr>
          </a:lstStyle>
          <a:p>
            <a:r>
              <a:rPr lang="sv-SE" smtClean="0"/>
              <a:t>Klicka här för att ändra format</a:t>
            </a:r>
            <a:endParaRPr lang="en-US"/>
          </a:p>
        </p:txBody>
      </p:sp>
      <p:sp>
        <p:nvSpPr>
          <p:cNvPr id="3" name="Platshållare för innehåll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text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71EB9B9A-7A29-874F-A94C-312B70C9DA98}" type="datetimeFigureOut">
              <a:rPr lang="sv-SE" smtClean="0"/>
              <a:t>16-11-21</a:t>
            </a:fld>
            <a:endParaRPr lang="en-US"/>
          </a:p>
        </p:txBody>
      </p:sp>
      <p:sp>
        <p:nvSpPr>
          <p:cNvPr id="6" name="Platshållare för sidfot 5"/>
          <p:cNvSpPr>
            <a:spLocks noGrp="1"/>
          </p:cNvSpPr>
          <p:nvPr>
            <p:ph type="ftr" sz="quarter" idx="11"/>
          </p:nvPr>
        </p:nvSpPr>
        <p:spPr/>
        <p:txBody>
          <a:bodyPr/>
          <a:lstStyle/>
          <a:p>
            <a:endParaRPr lang="en-US"/>
          </a:p>
        </p:txBody>
      </p:sp>
      <p:sp>
        <p:nvSpPr>
          <p:cNvPr id="7" name="Platshållare för bildnummer 6"/>
          <p:cNvSpPr>
            <a:spLocks noGrp="1"/>
          </p:cNvSpPr>
          <p:nvPr>
            <p:ph type="sldNum" sz="quarter" idx="12"/>
          </p:nvPr>
        </p:nvSpPr>
        <p:spPr/>
        <p:txBody>
          <a:bodyPr/>
          <a:lstStyle/>
          <a:p>
            <a:fld id="{109729D6-6100-3842-9613-D883DF292705}" type="slidenum">
              <a:rPr lang="en-US" smtClean="0"/>
              <a:t>‹Nr.›</a:t>
            </a:fld>
            <a:endParaRPr lang="en-US"/>
          </a:p>
        </p:txBody>
      </p:sp>
    </p:spTree>
    <p:extLst>
      <p:ext uri="{BB962C8B-B14F-4D97-AF65-F5344CB8AC3E}">
        <p14:creationId xmlns:p14="http://schemas.microsoft.com/office/powerpoint/2010/main" val="1344423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3600450"/>
            <a:ext cx="5486400" cy="425054"/>
          </a:xfrm>
        </p:spPr>
        <p:txBody>
          <a:bodyPr anchor="b"/>
          <a:lstStyle>
            <a:lvl1pPr algn="l">
              <a:defRPr sz="2000" b="1"/>
            </a:lvl1pPr>
          </a:lstStyle>
          <a:p>
            <a:r>
              <a:rPr lang="sv-SE" smtClean="0"/>
              <a:t>Klicka här för att ändra format</a:t>
            </a:r>
            <a:endParaRPr lang="en-US"/>
          </a:p>
        </p:txBody>
      </p:sp>
      <p:sp>
        <p:nvSpPr>
          <p:cNvPr id="3" name="Platshållare för bild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Platshållare för text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71EB9B9A-7A29-874F-A94C-312B70C9DA98}" type="datetimeFigureOut">
              <a:rPr lang="sv-SE" smtClean="0"/>
              <a:t>16-11-21</a:t>
            </a:fld>
            <a:endParaRPr lang="en-US"/>
          </a:p>
        </p:txBody>
      </p:sp>
      <p:sp>
        <p:nvSpPr>
          <p:cNvPr id="6" name="Platshållare för sidfot 5"/>
          <p:cNvSpPr>
            <a:spLocks noGrp="1"/>
          </p:cNvSpPr>
          <p:nvPr>
            <p:ph type="ftr" sz="quarter" idx="11"/>
          </p:nvPr>
        </p:nvSpPr>
        <p:spPr/>
        <p:txBody>
          <a:bodyPr/>
          <a:lstStyle/>
          <a:p>
            <a:endParaRPr lang="en-US"/>
          </a:p>
        </p:txBody>
      </p:sp>
      <p:sp>
        <p:nvSpPr>
          <p:cNvPr id="7" name="Platshållare för bildnummer 6"/>
          <p:cNvSpPr>
            <a:spLocks noGrp="1"/>
          </p:cNvSpPr>
          <p:nvPr>
            <p:ph type="sldNum" sz="quarter" idx="12"/>
          </p:nvPr>
        </p:nvSpPr>
        <p:spPr/>
        <p:txBody>
          <a:bodyPr/>
          <a:lstStyle/>
          <a:p>
            <a:fld id="{109729D6-6100-3842-9613-D883DF292705}" type="slidenum">
              <a:rPr lang="en-US" smtClean="0"/>
              <a:t>‹Nr.›</a:t>
            </a:fld>
            <a:endParaRPr lang="en-US"/>
          </a:p>
        </p:txBody>
      </p:sp>
    </p:spTree>
    <p:extLst>
      <p:ext uri="{BB962C8B-B14F-4D97-AF65-F5344CB8AC3E}">
        <p14:creationId xmlns:p14="http://schemas.microsoft.com/office/powerpoint/2010/main" val="370709412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sv-SE" smtClean="0"/>
              <a:t>Klicka här för att ändra format</a:t>
            </a:r>
            <a:endParaRPr lang="en-US"/>
          </a:p>
        </p:txBody>
      </p:sp>
      <p:sp>
        <p:nvSpPr>
          <p:cNvPr id="3" name="Platshållare för text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Platshållare för datum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71EB9B9A-7A29-874F-A94C-312B70C9DA98}" type="datetimeFigureOut">
              <a:rPr lang="sv-SE" smtClean="0"/>
              <a:t>16-11-21</a:t>
            </a:fld>
            <a:endParaRPr lang="en-US"/>
          </a:p>
        </p:txBody>
      </p:sp>
      <p:sp>
        <p:nvSpPr>
          <p:cNvPr id="5" name="Platshållare för sidfot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Platshållare för bildnumm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109729D6-6100-3842-9613-D883DF292705}" type="slidenum">
              <a:rPr lang="en-US" smtClean="0"/>
              <a:t>‹Nr.›</a:t>
            </a:fld>
            <a:endParaRPr lang="en-US"/>
          </a:p>
        </p:txBody>
      </p:sp>
    </p:spTree>
    <p:extLst>
      <p:ext uri="{BB962C8B-B14F-4D97-AF65-F5344CB8AC3E}">
        <p14:creationId xmlns:p14="http://schemas.microsoft.com/office/powerpoint/2010/main" val="40934531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 Id="rId3" Type="http://schemas.openxmlformats.org/officeDocument/2006/relationships/hyperlink" Target="https://www.linkedin.com/pulse/5-ways-learn-fast-when-building-company-elin-elkehag?trk=prof-post"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6.xml.rels><?xml version="1.0" encoding="UTF-8" standalone="yes"?>
<Relationships xmlns="http://schemas.openxmlformats.org/package/2006/relationships"><Relationship Id="rId3" Type="http://schemas.openxmlformats.org/officeDocument/2006/relationships/hyperlink" Target="https://www.mindmeister.com/" TargetMode="External"/><Relationship Id="rId4" Type="http://schemas.openxmlformats.org/officeDocument/2006/relationships/hyperlink" Target="https://flipboard.com/" TargetMode="External"/><Relationship Id="rId5" Type="http://schemas.openxmlformats.org/officeDocument/2006/relationships/hyperlink" Target="https://www.pinterest.se/" TargetMode="External"/><Relationship Id="rId6" Type="http://schemas.openxmlformats.org/officeDocument/2006/relationships/hyperlink" Target="https://www.omnigroup.com/omnioutliner" TargetMode="External"/><Relationship Id="rId7" Type="http://schemas.openxmlformats.org/officeDocument/2006/relationships/hyperlink" Target="http://www.thesaurus.com/" TargetMode="External"/><Relationship Id="rId8" Type="http://schemas.openxmlformats.org/officeDocument/2006/relationships/hyperlink" Target="http://www.ronnestam.com/" TargetMode="External"/><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 Id="rId3" Type="http://schemas.openxmlformats.org/officeDocument/2006/relationships/hyperlink" Target="http://www.innovationpioneers.n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descr="IIA2014-scen.jpg"/>
          <p:cNvPicPr>
            <a:picLocks noChangeAspect="1"/>
          </p:cNvPicPr>
          <p:nvPr/>
        </p:nvPicPr>
        <p:blipFill rotWithShape="1">
          <a:blip r:embed="rId2">
            <a:alphaModFix/>
            <a:extLst>
              <a:ext uri="{28A0092B-C50C-407E-A947-70E740481C1C}">
                <a14:useLocalDpi xmlns:a14="http://schemas.microsoft.com/office/drawing/2010/main" val="0"/>
              </a:ext>
            </a:extLst>
          </a:blip>
          <a:srcRect l="2049" t="15499"/>
          <a:stretch/>
        </p:blipFill>
        <p:spPr>
          <a:xfrm>
            <a:off x="-1" y="-1"/>
            <a:ext cx="9289505" cy="5342587"/>
          </a:xfrm>
          <a:prstGeom prst="rect">
            <a:avLst/>
          </a:prstGeom>
        </p:spPr>
      </p:pic>
      <p:sp>
        <p:nvSpPr>
          <p:cNvPr id="6" name="Rektangel 5"/>
          <p:cNvSpPr/>
          <p:nvPr/>
        </p:nvSpPr>
        <p:spPr>
          <a:xfrm>
            <a:off x="1511818" y="1487101"/>
            <a:ext cx="6119476" cy="2620891"/>
          </a:xfrm>
          <a:prstGeom prst="rect">
            <a:avLst/>
          </a:prstGeom>
          <a:solidFill>
            <a:schemeClr val="bg1">
              <a:alpha val="80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Rubrik 1"/>
          <p:cNvSpPr>
            <a:spLocks noGrp="1"/>
          </p:cNvSpPr>
          <p:nvPr>
            <p:ph type="ctrTitle"/>
          </p:nvPr>
        </p:nvSpPr>
        <p:spPr/>
        <p:txBody>
          <a:bodyPr/>
          <a:lstStyle/>
          <a:p>
            <a:r>
              <a:rPr lang="en-US" dirty="0" smtClean="0"/>
              <a:t>Innovation in Action 2016</a:t>
            </a:r>
            <a:endParaRPr lang="en-US" dirty="0"/>
          </a:p>
        </p:txBody>
      </p:sp>
      <p:sp>
        <p:nvSpPr>
          <p:cNvPr id="3" name="Underrubrik 2"/>
          <p:cNvSpPr>
            <a:spLocks noGrp="1"/>
          </p:cNvSpPr>
          <p:nvPr>
            <p:ph type="subTitle" idx="1"/>
          </p:nvPr>
        </p:nvSpPr>
        <p:spPr/>
        <p:txBody>
          <a:bodyPr>
            <a:normAutofit/>
          </a:bodyPr>
          <a:lstStyle/>
          <a:p>
            <a:r>
              <a:rPr lang="en-US" sz="2400" dirty="0" smtClean="0"/>
              <a:t>This presentation includes </a:t>
            </a:r>
            <a:r>
              <a:rPr lang="en-US" sz="2400" dirty="0"/>
              <a:t>key takeaways </a:t>
            </a:r>
            <a:r>
              <a:rPr lang="en-US" sz="2400" dirty="0" smtClean="0"/>
              <a:t>from this years Thought Leaders 2016. </a:t>
            </a:r>
            <a:endParaRPr lang="en-US" dirty="0"/>
          </a:p>
        </p:txBody>
      </p:sp>
    </p:spTree>
    <p:extLst>
      <p:ext uri="{BB962C8B-B14F-4D97-AF65-F5344CB8AC3E}">
        <p14:creationId xmlns:p14="http://schemas.microsoft.com/office/powerpoint/2010/main" val="362734599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Bildobjekt 13" descr="IIA2014-scen.jpg"/>
          <p:cNvPicPr>
            <a:picLocks noChangeAspect="1"/>
          </p:cNvPicPr>
          <p:nvPr/>
        </p:nvPicPr>
        <p:blipFill rotWithShape="1">
          <a:blip r:embed="rId2">
            <a:alphaModFix amt="34000"/>
            <a:extLst>
              <a:ext uri="{28A0092B-C50C-407E-A947-70E740481C1C}">
                <a14:useLocalDpi xmlns:a14="http://schemas.microsoft.com/office/drawing/2010/main" val="0"/>
              </a:ext>
            </a:extLst>
          </a:blip>
          <a:srcRect l="2049" t="15499"/>
          <a:stretch/>
        </p:blipFill>
        <p:spPr>
          <a:xfrm>
            <a:off x="-1" y="-1"/>
            <a:ext cx="9289505" cy="5342587"/>
          </a:xfrm>
          <a:prstGeom prst="rect">
            <a:avLst/>
          </a:prstGeom>
        </p:spPr>
      </p:pic>
      <p:sp>
        <p:nvSpPr>
          <p:cNvPr id="2" name="Rubrik 1"/>
          <p:cNvSpPr>
            <a:spLocks noGrp="1"/>
          </p:cNvSpPr>
          <p:nvPr>
            <p:ph type="title"/>
          </p:nvPr>
        </p:nvSpPr>
        <p:spPr>
          <a:solidFill>
            <a:srgbClr val="FFFFFF">
              <a:alpha val="70000"/>
            </a:srgbClr>
          </a:solidFill>
        </p:spPr>
        <p:txBody>
          <a:bodyPr>
            <a:normAutofit fontScale="90000"/>
          </a:bodyPr>
          <a:lstStyle/>
          <a:p>
            <a:pPr algn="l"/>
            <a:r>
              <a:rPr lang="en-US" sz="3200" dirty="0" err="1" smtClean="0"/>
              <a:t>Pär</a:t>
            </a:r>
            <a:r>
              <a:rPr lang="en-US" sz="3200" dirty="0" smtClean="0"/>
              <a:t> </a:t>
            </a:r>
            <a:r>
              <a:rPr lang="en-US" sz="3200" dirty="0" err="1" smtClean="0"/>
              <a:t>Larshans</a:t>
            </a:r>
            <a:r>
              <a:rPr lang="en-US" sz="3200" dirty="0" smtClean="0"/>
              <a:t/>
            </a:r>
            <a:br>
              <a:rPr lang="en-US" sz="3200" dirty="0" smtClean="0"/>
            </a:br>
            <a:r>
              <a:rPr lang="en-US" sz="2000" dirty="0" smtClean="0"/>
              <a:t>CSO of </a:t>
            </a:r>
            <a:r>
              <a:rPr lang="en-US" sz="2000" dirty="0" err="1" smtClean="0"/>
              <a:t>Ragn</a:t>
            </a:r>
            <a:r>
              <a:rPr lang="en-US" sz="2000" dirty="0" smtClean="0"/>
              <a:t> Sells</a:t>
            </a:r>
            <a:endParaRPr lang="en-US" sz="2200" dirty="0"/>
          </a:p>
        </p:txBody>
      </p:sp>
      <p:sp>
        <p:nvSpPr>
          <p:cNvPr id="6" name="Rektangel 5"/>
          <p:cNvSpPr/>
          <p:nvPr/>
        </p:nvSpPr>
        <p:spPr>
          <a:xfrm>
            <a:off x="5400643" y="1200151"/>
            <a:ext cx="3286157" cy="3725266"/>
          </a:xfrm>
          <a:prstGeom prst="rect">
            <a:avLst/>
          </a:prstGeom>
          <a:solidFill>
            <a:schemeClr val="tx1">
              <a:lumMod val="85000"/>
              <a:lumOff val="15000"/>
            </a:schemeClr>
          </a:solidFill>
          <a:scene3d>
            <a:camera prst="orthographicFront"/>
            <a:lightRig rig="threePt" dir="t"/>
          </a:scene3d>
          <a:sp3d>
            <a:bevelT w="101600" prst="ribl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200" b="1" dirty="0" smtClean="0">
              <a:solidFill>
                <a:schemeClr val="bg1"/>
              </a:solidFill>
              <a:latin typeface="Handwriting - Dakota"/>
              <a:cs typeface="Handwriting - Dakota"/>
            </a:endParaRPr>
          </a:p>
          <a:p>
            <a:pPr algn="ctr"/>
            <a:endParaRPr lang="en-US" sz="3200" b="1" dirty="0">
              <a:solidFill>
                <a:schemeClr val="bg1"/>
              </a:solidFill>
              <a:latin typeface="Handwriting - Dakota"/>
              <a:cs typeface="Handwriting - Dakota"/>
            </a:endParaRPr>
          </a:p>
          <a:p>
            <a:pPr algn="ctr"/>
            <a:r>
              <a:rPr lang="en-US" sz="2400" b="1" dirty="0" smtClean="0">
                <a:solidFill>
                  <a:schemeClr val="bg1"/>
                </a:solidFill>
                <a:latin typeface="Handwriting - Dakota"/>
                <a:cs typeface="Handwriting - Dakota"/>
              </a:rPr>
              <a:t>5 Key Takeaways</a:t>
            </a:r>
          </a:p>
          <a:p>
            <a:pPr marL="285750" indent="-285750">
              <a:buFont typeface="Arial"/>
              <a:buChar char="•"/>
            </a:pPr>
            <a:r>
              <a:rPr lang="en-US" sz="1300" b="1" dirty="0" smtClean="0">
                <a:latin typeface="Handwriting - Dakota"/>
                <a:cs typeface="Handwriting - Dakota"/>
              </a:rPr>
              <a:t>It is essential to build a </a:t>
            </a:r>
            <a:r>
              <a:rPr lang="en-US" sz="1300" b="1" dirty="0">
                <a:latin typeface="Handwriting - Dakota"/>
                <a:cs typeface="Handwriting - Dakota"/>
              </a:rPr>
              <a:t>strategy based on </a:t>
            </a:r>
            <a:r>
              <a:rPr lang="en-US" sz="1300" b="1" dirty="0" smtClean="0">
                <a:latin typeface="Handwriting - Dakota"/>
                <a:cs typeface="Handwriting - Dakota"/>
              </a:rPr>
              <a:t>sustainability</a:t>
            </a:r>
            <a:endParaRPr lang="en-US" sz="1300" b="1" dirty="0">
              <a:latin typeface="Handwriting - Dakota"/>
              <a:cs typeface="Handwriting - Dakota"/>
            </a:endParaRPr>
          </a:p>
          <a:p>
            <a:pPr marL="285750" indent="-285750">
              <a:buFont typeface="Arial"/>
              <a:buChar char="•"/>
            </a:pPr>
            <a:r>
              <a:rPr lang="en-US" sz="1300" b="1" dirty="0" smtClean="0">
                <a:solidFill>
                  <a:schemeClr val="bg1"/>
                </a:solidFill>
                <a:latin typeface="Handwriting - Dakota"/>
                <a:cs typeface="Handwriting - Dakota"/>
              </a:rPr>
              <a:t>Honesty and transparency wins the customers trust and increases profit</a:t>
            </a:r>
          </a:p>
          <a:p>
            <a:pPr marL="285750" indent="-285750">
              <a:buFont typeface="Arial"/>
              <a:buChar char="•"/>
            </a:pPr>
            <a:r>
              <a:rPr lang="en-US" sz="1300" b="1" dirty="0" smtClean="0">
                <a:solidFill>
                  <a:schemeClr val="bg1"/>
                </a:solidFill>
                <a:latin typeface="Handwriting - Dakota"/>
                <a:cs typeface="Handwriting - Dakota"/>
              </a:rPr>
              <a:t>Companies need to realize that they are selling ideas, not just products</a:t>
            </a:r>
          </a:p>
          <a:p>
            <a:pPr marL="285750" indent="-285750">
              <a:buFont typeface="Arial"/>
              <a:buChar char="•"/>
            </a:pPr>
            <a:r>
              <a:rPr lang="en-US" sz="1300" b="1" dirty="0" smtClean="0">
                <a:solidFill>
                  <a:schemeClr val="bg1"/>
                </a:solidFill>
                <a:latin typeface="Handwriting - Dakota"/>
                <a:cs typeface="Handwriting - Dakota"/>
              </a:rPr>
              <a:t>Hire people based on their </a:t>
            </a:r>
            <a:r>
              <a:rPr lang="en-US" sz="1300" b="1" dirty="0" smtClean="0">
                <a:solidFill>
                  <a:schemeClr val="bg1"/>
                </a:solidFill>
                <a:latin typeface="Handwriting - Dakota"/>
                <a:cs typeface="Handwriting - Dakota"/>
              </a:rPr>
              <a:t>abilities, don</a:t>
            </a:r>
            <a:r>
              <a:rPr lang="en-US" sz="1300" b="1" dirty="0" smtClean="0">
                <a:solidFill>
                  <a:schemeClr val="bg1"/>
                </a:solidFill>
                <a:latin typeface="Handwriting - Dakota"/>
                <a:cs typeface="Handwriting - Dakota"/>
              </a:rPr>
              <a:t>´t</a:t>
            </a:r>
            <a:r>
              <a:rPr lang="en-US" sz="1300" b="1" dirty="0" smtClean="0">
                <a:solidFill>
                  <a:schemeClr val="bg1"/>
                </a:solidFill>
                <a:latin typeface="Handwriting - Dakota"/>
                <a:cs typeface="Handwriting - Dakota"/>
              </a:rPr>
              <a:t> reject </a:t>
            </a:r>
            <a:r>
              <a:rPr lang="en-US" sz="1300" b="1" dirty="0" smtClean="0">
                <a:solidFill>
                  <a:schemeClr val="bg1"/>
                </a:solidFill>
                <a:latin typeface="Handwriting - Dakota"/>
                <a:cs typeface="Handwriting - Dakota"/>
              </a:rPr>
              <a:t>them because of their disabilities</a:t>
            </a:r>
          </a:p>
          <a:p>
            <a:pPr marL="285750" indent="-285750">
              <a:buFont typeface="Arial"/>
              <a:buChar char="•"/>
            </a:pPr>
            <a:r>
              <a:rPr lang="en-US" sz="1300" b="1" dirty="0" smtClean="0">
                <a:latin typeface="Handwriting - Dakota"/>
                <a:cs typeface="Handwriting - Dakota"/>
              </a:rPr>
              <a:t>Large corporations need to </a:t>
            </a:r>
            <a:r>
              <a:rPr lang="en-US" sz="1300" b="1" dirty="0">
                <a:latin typeface="Handwriting - Dakota"/>
                <a:cs typeface="Handwriting - Dakota"/>
              </a:rPr>
              <a:t>w</a:t>
            </a:r>
            <a:r>
              <a:rPr lang="en-US" sz="1300" b="1" dirty="0" smtClean="0">
                <a:latin typeface="Handwriting - Dakota"/>
                <a:cs typeface="Handwriting - Dakota"/>
              </a:rPr>
              <a:t>ork closely with the government on sustainability goals</a:t>
            </a:r>
            <a:endParaRPr lang="en-US" sz="1300" b="1" dirty="0" smtClean="0">
              <a:solidFill>
                <a:schemeClr val="bg1"/>
              </a:solidFill>
              <a:latin typeface="Handwriting - Dakota"/>
              <a:cs typeface="Handwriting - Dakota"/>
            </a:endParaRPr>
          </a:p>
          <a:p>
            <a:pPr algn="ctr"/>
            <a:endParaRPr lang="en-US" b="1" dirty="0" smtClean="0">
              <a:solidFill>
                <a:schemeClr val="bg1"/>
              </a:solidFill>
              <a:latin typeface="Handwriting - Dakota"/>
              <a:cs typeface="Handwriting - Dakota"/>
            </a:endParaRPr>
          </a:p>
          <a:p>
            <a:pPr algn="ctr"/>
            <a:endParaRPr lang="en-US" b="1" dirty="0">
              <a:solidFill>
                <a:schemeClr val="bg1"/>
              </a:solidFill>
              <a:latin typeface="Handwriting - Dakota"/>
              <a:cs typeface="Handwriting - Dakota"/>
            </a:endParaRPr>
          </a:p>
          <a:p>
            <a:pPr algn="ctr"/>
            <a:endParaRPr lang="en-US" b="1" dirty="0" smtClean="0">
              <a:solidFill>
                <a:schemeClr val="bg1"/>
              </a:solidFill>
              <a:latin typeface="Handwriting - Dakota"/>
              <a:cs typeface="Handwriting - Dakota"/>
            </a:endParaRPr>
          </a:p>
          <a:p>
            <a:pPr algn="ctr"/>
            <a:endParaRPr lang="en-US" b="1" dirty="0">
              <a:solidFill>
                <a:schemeClr val="bg1"/>
              </a:solidFill>
              <a:latin typeface="Handwriting - Dakota"/>
              <a:cs typeface="Handwriting - Dakota"/>
            </a:endParaRPr>
          </a:p>
        </p:txBody>
      </p:sp>
      <p:sp>
        <p:nvSpPr>
          <p:cNvPr id="3" name="Platshållare för innehåll 2"/>
          <p:cNvSpPr>
            <a:spLocks noGrp="1"/>
          </p:cNvSpPr>
          <p:nvPr>
            <p:ph idx="1"/>
          </p:nvPr>
        </p:nvSpPr>
        <p:spPr>
          <a:xfrm>
            <a:off x="457200" y="1200151"/>
            <a:ext cx="4743466" cy="3725266"/>
          </a:xfrm>
          <a:solidFill>
            <a:srgbClr val="FFFFFF">
              <a:alpha val="70000"/>
            </a:srgbClr>
          </a:solidFill>
        </p:spPr>
        <p:txBody>
          <a:bodyPr>
            <a:noAutofit/>
          </a:bodyPr>
          <a:lstStyle/>
          <a:p>
            <a:pPr marL="0" indent="0">
              <a:buNone/>
            </a:pPr>
            <a:r>
              <a:rPr lang="en-US" sz="850" b="1" dirty="0" smtClean="0"/>
              <a:t>Topic</a:t>
            </a:r>
            <a:r>
              <a:rPr lang="en-US" sz="850" dirty="0" smtClean="0"/>
              <a:t>: World is Changing</a:t>
            </a:r>
          </a:p>
          <a:p>
            <a:pPr marL="0" indent="0">
              <a:buNone/>
            </a:pPr>
            <a:endParaRPr lang="en-US" sz="850" dirty="0"/>
          </a:p>
          <a:p>
            <a:pPr marL="0" indent="0">
              <a:buNone/>
            </a:pPr>
            <a:r>
              <a:rPr lang="en-US" sz="850" b="1" dirty="0" smtClean="0"/>
              <a:t>Purpose</a:t>
            </a:r>
            <a:r>
              <a:rPr lang="en-US" sz="850" b="1" dirty="0" smtClean="0"/>
              <a:t>:</a:t>
            </a:r>
          </a:p>
          <a:p>
            <a:pPr marL="0" indent="0">
              <a:buNone/>
            </a:pPr>
            <a:r>
              <a:rPr lang="en-US" sz="850" dirty="0" smtClean="0"/>
              <a:t>The aim of </a:t>
            </a:r>
            <a:r>
              <a:rPr lang="en-US" sz="850" dirty="0" err="1" smtClean="0"/>
              <a:t>Pär</a:t>
            </a:r>
            <a:r>
              <a:rPr lang="en-US" sz="850" dirty="0" smtClean="0"/>
              <a:t> </a:t>
            </a:r>
            <a:r>
              <a:rPr lang="en-US" sz="850" dirty="0" err="1" smtClean="0"/>
              <a:t>Larshans</a:t>
            </a:r>
            <a:r>
              <a:rPr lang="en-US" sz="850" dirty="0" smtClean="0"/>
              <a:t> </a:t>
            </a:r>
            <a:r>
              <a:rPr lang="en-US" sz="850" dirty="0" smtClean="0"/>
              <a:t>presentation was to share his experience in successfully </a:t>
            </a:r>
            <a:r>
              <a:rPr lang="en-US" sz="850" dirty="0" smtClean="0"/>
              <a:t>building an extreme fan base. How to turn fans into customers and customers into fans. This based on the work and the launch </a:t>
            </a:r>
            <a:r>
              <a:rPr lang="en-US" sz="850" dirty="0" smtClean="0"/>
              <a:t>of </a:t>
            </a:r>
            <a:r>
              <a:rPr lang="en-US" sz="850" dirty="0" smtClean="0"/>
              <a:t>the sustainability work at MAX. </a:t>
            </a:r>
            <a:r>
              <a:rPr lang="en-US" sz="850" dirty="0" smtClean="0"/>
              <a:t>Today, </a:t>
            </a:r>
            <a:r>
              <a:rPr lang="en-US" sz="850" dirty="0" err="1" smtClean="0"/>
              <a:t>Larshans</a:t>
            </a:r>
            <a:r>
              <a:rPr lang="en-US" sz="850" dirty="0" smtClean="0"/>
              <a:t> uses these experiences in </a:t>
            </a:r>
            <a:r>
              <a:rPr lang="en-US" sz="850" dirty="0" err="1" smtClean="0"/>
              <a:t>Ragn</a:t>
            </a:r>
            <a:r>
              <a:rPr lang="en-US" sz="850" dirty="0" smtClean="0"/>
              <a:t> Sells where he works as CSO</a:t>
            </a:r>
            <a:r>
              <a:rPr lang="en-US" sz="850" dirty="0" smtClean="0"/>
              <a:t>. </a:t>
            </a:r>
          </a:p>
          <a:p>
            <a:pPr marL="0" indent="0">
              <a:buNone/>
            </a:pPr>
            <a:endParaRPr lang="en-US" sz="850" b="1" dirty="0" smtClean="0"/>
          </a:p>
          <a:p>
            <a:pPr marL="0" indent="0">
              <a:buNone/>
            </a:pPr>
            <a:r>
              <a:rPr lang="en-US" sz="850" b="1" dirty="0" smtClean="0"/>
              <a:t>Message: </a:t>
            </a:r>
            <a:endParaRPr lang="en-US" sz="850" b="1" dirty="0" smtClean="0"/>
          </a:p>
          <a:p>
            <a:pPr marL="0" indent="0">
              <a:buNone/>
            </a:pPr>
            <a:r>
              <a:rPr lang="en-US" sz="850" dirty="0" smtClean="0"/>
              <a:t>When </a:t>
            </a:r>
            <a:r>
              <a:rPr lang="en-US" sz="850" dirty="0" smtClean="0"/>
              <a:t>working for Max </a:t>
            </a:r>
            <a:r>
              <a:rPr lang="en-US" sz="850" dirty="0" err="1" smtClean="0"/>
              <a:t>Pär</a:t>
            </a:r>
            <a:r>
              <a:rPr lang="en-US" sz="850" dirty="0" smtClean="0"/>
              <a:t> noticed that the effects of global warming would be devastating for the beef industry. He created a campaign where Max’s awareness of this problem was communicated to the customers and offered them the opportunity </a:t>
            </a:r>
            <a:r>
              <a:rPr lang="en-US" sz="850" dirty="0" smtClean="0"/>
              <a:t>of burgers </a:t>
            </a:r>
            <a:r>
              <a:rPr lang="en-US" sz="850" dirty="0" smtClean="0"/>
              <a:t>without beef. Max also </a:t>
            </a:r>
            <a:r>
              <a:rPr lang="en-US" sz="850" dirty="0" smtClean="0"/>
              <a:t>communicated their activities such </a:t>
            </a:r>
            <a:r>
              <a:rPr lang="en-US" sz="850" dirty="0" smtClean="0"/>
              <a:t>as using wind power, carbon offsetting and reforestation. </a:t>
            </a:r>
            <a:r>
              <a:rPr lang="en-US" sz="850" dirty="0" smtClean="0"/>
              <a:t>Max’s </a:t>
            </a:r>
            <a:r>
              <a:rPr lang="en-US" sz="850" dirty="0" smtClean="0"/>
              <a:t>environmental work went viral and the campaign was highly successful. </a:t>
            </a:r>
            <a:r>
              <a:rPr lang="en-US" sz="850" dirty="0" err="1" smtClean="0"/>
              <a:t>Pär</a:t>
            </a:r>
            <a:r>
              <a:rPr lang="en-US" sz="850" dirty="0" smtClean="0"/>
              <a:t> </a:t>
            </a:r>
            <a:r>
              <a:rPr lang="en-US" sz="850" dirty="0" smtClean="0"/>
              <a:t>applies his </a:t>
            </a:r>
            <a:r>
              <a:rPr lang="en-US" sz="850" dirty="0" smtClean="0"/>
              <a:t>experiences to </a:t>
            </a:r>
            <a:r>
              <a:rPr lang="en-US" sz="850" dirty="0" smtClean="0"/>
              <a:t>his current </a:t>
            </a:r>
            <a:r>
              <a:rPr lang="en-US" sz="850" dirty="0" smtClean="0"/>
              <a:t>position at </a:t>
            </a:r>
            <a:r>
              <a:rPr lang="en-US" sz="850" dirty="0" err="1" smtClean="0"/>
              <a:t>Ragn</a:t>
            </a:r>
            <a:r>
              <a:rPr lang="en-US" sz="850" dirty="0" smtClean="0"/>
              <a:t> </a:t>
            </a:r>
            <a:r>
              <a:rPr lang="en-US" sz="850" dirty="0" smtClean="0"/>
              <a:t>Sells and collaborate closely with the government to ensure sustainability </a:t>
            </a:r>
            <a:r>
              <a:rPr lang="en-US" sz="850" dirty="0" smtClean="0"/>
              <a:t>regulations are viable both for corporations and the environment. </a:t>
            </a:r>
          </a:p>
          <a:p>
            <a:pPr marL="0" indent="0">
              <a:buNone/>
            </a:pPr>
            <a:endParaRPr lang="en-US" sz="850" b="1" dirty="0"/>
          </a:p>
          <a:p>
            <a:pPr marL="0" indent="0">
              <a:buNone/>
            </a:pPr>
            <a:r>
              <a:rPr lang="en-US" sz="850" b="1" dirty="0" err="1" smtClean="0"/>
              <a:t>Learnings</a:t>
            </a:r>
            <a:r>
              <a:rPr lang="en-US" sz="850" b="1" dirty="0" smtClean="0"/>
              <a:t>:</a:t>
            </a:r>
            <a:r>
              <a:rPr lang="en-US" sz="850" dirty="0"/>
              <a:t> </a:t>
            </a:r>
            <a:endParaRPr lang="en-US" sz="850" dirty="0" smtClean="0"/>
          </a:p>
          <a:p>
            <a:pPr marL="0" indent="0">
              <a:buNone/>
            </a:pPr>
            <a:r>
              <a:rPr lang="en-US" sz="850" dirty="0" err="1" smtClean="0"/>
              <a:t>Pär</a:t>
            </a:r>
            <a:r>
              <a:rPr lang="en-US" sz="850" dirty="0" smtClean="0"/>
              <a:t> highlighted the importance </a:t>
            </a:r>
            <a:r>
              <a:rPr lang="en-US" sz="850" dirty="0"/>
              <a:t>of </a:t>
            </a:r>
            <a:r>
              <a:rPr lang="en-US" sz="850" dirty="0" smtClean="0"/>
              <a:t>focusing on sustainability when </a:t>
            </a:r>
            <a:r>
              <a:rPr lang="en-US" sz="850" dirty="0"/>
              <a:t>setting </a:t>
            </a:r>
            <a:r>
              <a:rPr lang="en-US" sz="850" dirty="0" smtClean="0"/>
              <a:t>a business </a:t>
            </a:r>
            <a:r>
              <a:rPr lang="en-US" sz="850" dirty="0"/>
              <a:t>strategy. </a:t>
            </a:r>
            <a:r>
              <a:rPr lang="en-US" sz="850" dirty="0" smtClean="0"/>
              <a:t>Organizations </a:t>
            </a:r>
            <a:r>
              <a:rPr lang="en-US" sz="850" dirty="0" smtClean="0"/>
              <a:t>also need to change the mindset </a:t>
            </a:r>
            <a:r>
              <a:rPr lang="en-US" sz="850" dirty="0"/>
              <a:t>of managers, to </a:t>
            </a:r>
            <a:r>
              <a:rPr lang="en-US" sz="850" dirty="0" smtClean="0"/>
              <a:t>make them see </a:t>
            </a:r>
            <a:r>
              <a:rPr lang="en-US" sz="850" dirty="0"/>
              <a:t>the abilities over the </a:t>
            </a:r>
            <a:r>
              <a:rPr lang="en-US" sz="850" dirty="0" smtClean="0"/>
              <a:t>inabilities of </a:t>
            </a:r>
            <a:r>
              <a:rPr lang="en-US" sz="850" dirty="0"/>
              <a:t>people with </a:t>
            </a:r>
            <a:r>
              <a:rPr lang="en-US" sz="850" dirty="0" smtClean="0"/>
              <a:t>disabilities. This in </a:t>
            </a:r>
            <a:r>
              <a:rPr lang="en-US" sz="850" dirty="0" smtClean="0"/>
              <a:t>turn, </a:t>
            </a:r>
            <a:r>
              <a:rPr lang="en-US" sz="850" dirty="0" smtClean="0"/>
              <a:t>will ensure that talented people from this large population group are hired. </a:t>
            </a:r>
            <a:r>
              <a:rPr lang="en-US" sz="850" dirty="0" smtClean="0"/>
              <a:t>Furthermore, transparency </a:t>
            </a:r>
            <a:r>
              <a:rPr lang="en-US" sz="850" dirty="0" smtClean="0"/>
              <a:t>and honesty gains the trust of customers and if sustainability thinking is brought into the core of the </a:t>
            </a:r>
            <a:r>
              <a:rPr lang="en-US" sz="850" dirty="0" smtClean="0"/>
              <a:t>company- </a:t>
            </a:r>
            <a:r>
              <a:rPr lang="en-US" sz="850" dirty="0" smtClean="0"/>
              <a:t>sales will be increased. Laws and regulations will change and organizations will need to be more sustainable. Large organizations therefore need to base their strategy on sustainability and communicate closely with the government. </a:t>
            </a:r>
            <a:endParaRPr lang="en-US" sz="850" dirty="0"/>
          </a:p>
        </p:txBody>
      </p:sp>
    </p:spTree>
    <p:extLst>
      <p:ext uri="{BB962C8B-B14F-4D97-AF65-F5344CB8AC3E}">
        <p14:creationId xmlns:p14="http://schemas.microsoft.com/office/powerpoint/2010/main" val="406346128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Bildobjekt 13" descr="IIA2014-scen.jpg"/>
          <p:cNvPicPr>
            <a:picLocks noChangeAspect="1"/>
          </p:cNvPicPr>
          <p:nvPr/>
        </p:nvPicPr>
        <p:blipFill rotWithShape="1">
          <a:blip r:embed="rId2">
            <a:alphaModFix amt="34000"/>
            <a:extLst>
              <a:ext uri="{28A0092B-C50C-407E-A947-70E740481C1C}">
                <a14:useLocalDpi xmlns:a14="http://schemas.microsoft.com/office/drawing/2010/main" val="0"/>
              </a:ext>
            </a:extLst>
          </a:blip>
          <a:srcRect l="2049" t="15499"/>
          <a:stretch/>
        </p:blipFill>
        <p:spPr>
          <a:xfrm>
            <a:off x="-1" y="-1"/>
            <a:ext cx="9289505" cy="5342587"/>
          </a:xfrm>
          <a:prstGeom prst="rect">
            <a:avLst/>
          </a:prstGeom>
        </p:spPr>
      </p:pic>
      <p:sp>
        <p:nvSpPr>
          <p:cNvPr id="2" name="Rubrik 1"/>
          <p:cNvSpPr>
            <a:spLocks noGrp="1"/>
          </p:cNvSpPr>
          <p:nvPr>
            <p:ph type="title"/>
          </p:nvPr>
        </p:nvSpPr>
        <p:spPr>
          <a:solidFill>
            <a:srgbClr val="FFFFFF">
              <a:alpha val="70000"/>
            </a:srgbClr>
          </a:solidFill>
        </p:spPr>
        <p:txBody>
          <a:bodyPr>
            <a:normAutofit fontScale="90000"/>
          </a:bodyPr>
          <a:lstStyle/>
          <a:p>
            <a:pPr algn="l"/>
            <a:r>
              <a:rPr lang="en-US" sz="3200" dirty="0"/>
              <a:t>Elin </a:t>
            </a:r>
            <a:r>
              <a:rPr lang="en-US" sz="3200" dirty="0" err="1"/>
              <a:t>Elkehag</a:t>
            </a:r>
            <a:r>
              <a:rPr lang="en-US" sz="3200" dirty="0"/>
              <a:t/>
            </a:r>
            <a:br>
              <a:rPr lang="en-US" sz="3200" dirty="0"/>
            </a:br>
            <a:r>
              <a:rPr lang="en-US" sz="2000" dirty="0"/>
              <a:t>Founder and </a:t>
            </a:r>
            <a:r>
              <a:rPr lang="en-US" sz="2000" dirty="0" smtClean="0"/>
              <a:t>CEO</a:t>
            </a:r>
            <a:r>
              <a:rPr lang="en-US" sz="2000" dirty="0"/>
              <a:t> </a:t>
            </a:r>
            <a:r>
              <a:rPr lang="en-US" sz="2000" dirty="0" smtClean="0"/>
              <a:t>of </a:t>
            </a:r>
            <a:r>
              <a:rPr lang="en-US" sz="2000" dirty="0" err="1" smtClean="0"/>
              <a:t>Stilla</a:t>
            </a:r>
            <a:r>
              <a:rPr lang="en-US" sz="2000" dirty="0" smtClean="0"/>
              <a:t> </a:t>
            </a:r>
            <a:endParaRPr lang="en-US" sz="2200" dirty="0"/>
          </a:p>
        </p:txBody>
      </p:sp>
      <p:sp>
        <p:nvSpPr>
          <p:cNvPr id="6" name="Rektangel 5"/>
          <p:cNvSpPr/>
          <p:nvPr/>
        </p:nvSpPr>
        <p:spPr>
          <a:xfrm>
            <a:off x="5400643" y="1200151"/>
            <a:ext cx="3286157" cy="3725266"/>
          </a:xfrm>
          <a:prstGeom prst="rect">
            <a:avLst/>
          </a:prstGeom>
          <a:solidFill>
            <a:schemeClr val="tx1">
              <a:lumMod val="85000"/>
              <a:lumOff val="15000"/>
            </a:schemeClr>
          </a:solidFill>
          <a:scene3d>
            <a:camera prst="orthographicFront"/>
            <a:lightRig rig="threePt" dir="t"/>
          </a:scene3d>
          <a:sp3d>
            <a:bevelT w="101600" prst="ribl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bg1"/>
                </a:solidFill>
                <a:latin typeface="Handwriting - Dakota"/>
                <a:cs typeface="Handwriting - Dakota"/>
              </a:rPr>
              <a:t>5 Key </a:t>
            </a:r>
            <a:r>
              <a:rPr lang="en-US" sz="2400" b="1" dirty="0" smtClean="0">
                <a:solidFill>
                  <a:schemeClr val="bg1"/>
                </a:solidFill>
                <a:latin typeface="Handwriting - Dakota"/>
                <a:cs typeface="Handwriting - Dakota"/>
              </a:rPr>
              <a:t>Takeaways</a:t>
            </a:r>
          </a:p>
          <a:p>
            <a:pPr algn="ctr"/>
            <a:endParaRPr lang="en-US" sz="2400" b="1" dirty="0">
              <a:solidFill>
                <a:schemeClr val="bg1"/>
              </a:solidFill>
              <a:latin typeface="Handwriting - Dakota"/>
              <a:cs typeface="Handwriting - Dakota"/>
            </a:endParaRPr>
          </a:p>
          <a:p>
            <a:pPr marL="285750" indent="-285750">
              <a:buFont typeface="Arial"/>
              <a:buChar char="•"/>
            </a:pPr>
            <a:r>
              <a:rPr lang="en-US" sz="1400" b="1" dirty="0">
                <a:solidFill>
                  <a:schemeClr val="bg1"/>
                </a:solidFill>
                <a:latin typeface="Handwriting - Dakota"/>
                <a:cs typeface="Handwriting - Dakota"/>
              </a:rPr>
              <a:t>Speed beats </a:t>
            </a:r>
            <a:r>
              <a:rPr lang="en-US" sz="1400" b="1" dirty="0" smtClean="0">
                <a:solidFill>
                  <a:schemeClr val="bg1"/>
                </a:solidFill>
                <a:latin typeface="Handwriting - Dakota"/>
                <a:cs typeface="Handwriting - Dakota"/>
              </a:rPr>
              <a:t>perfection</a:t>
            </a:r>
          </a:p>
          <a:p>
            <a:endParaRPr lang="en-US" sz="1400" b="1" dirty="0">
              <a:solidFill>
                <a:schemeClr val="bg1"/>
              </a:solidFill>
              <a:latin typeface="Handwriting - Dakota"/>
              <a:cs typeface="Handwriting - Dakota"/>
            </a:endParaRPr>
          </a:p>
          <a:p>
            <a:pPr marL="285750" indent="-285750">
              <a:buFont typeface="Arial"/>
              <a:buChar char="•"/>
            </a:pPr>
            <a:r>
              <a:rPr lang="en-US" sz="1400" b="1" dirty="0">
                <a:solidFill>
                  <a:schemeClr val="bg1"/>
                </a:solidFill>
                <a:latin typeface="Handwriting - Dakota"/>
                <a:cs typeface="Handwriting - Dakota"/>
              </a:rPr>
              <a:t>Hungry beats </a:t>
            </a:r>
            <a:r>
              <a:rPr lang="en-US" sz="1400" b="1" dirty="0" smtClean="0">
                <a:solidFill>
                  <a:schemeClr val="bg1"/>
                </a:solidFill>
                <a:latin typeface="Handwriting - Dakota"/>
                <a:cs typeface="Handwriting - Dakota"/>
              </a:rPr>
              <a:t>smart</a:t>
            </a:r>
          </a:p>
          <a:p>
            <a:endParaRPr lang="en-US" sz="1400" b="1" dirty="0">
              <a:solidFill>
                <a:schemeClr val="bg1"/>
              </a:solidFill>
              <a:latin typeface="Handwriting - Dakota"/>
              <a:cs typeface="Handwriting - Dakota"/>
            </a:endParaRPr>
          </a:p>
          <a:p>
            <a:pPr marL="285750" indent="-285750">
              <a:buFont typeface="Arial"/>
              <a:buChar char="•"/>
            </a:pPr>
            <a:r>
              <a:rPr lang="en-US" sz="1400" b="1" dirty="0">
                <a:solidFill>
                  <a:schemeClr val="bg1"/>
                </a:solidFill>
                <a:latin typeface="Handwriting - Dakota"/>
                <a:cs typeface="Handwriting - Dakota"/>
              </a:rPr>
              <a:t>Tribe beats </a:t>
            </a:r>
            <a:r>
              <a:rPr lang="en-US" sz="1400" b="1" dirty="0" smtClean="0">
                <a:solidFill>
                  <a:schemeClr val="bg1"/>
                </a:solidFill>
                <a:latin typeface="Handwriting - Dakota"/>
                <a:cs typeface="Handwriting - Dakota"/>
              </a:rPr>
              <a:t>comfort</a:t>
            </a:r>
          </a:p>
          <a:p>
            <a:endParaRPr lang="en-US" sz="1400" b="1" dirty="0">
              <a:solidFill>
                <a:schemeClr val="bg1"/>
              </a:solidFill>
              <a:latin typeface="Handwriting - Dakota"/>
              <a:cs typeface="Handwriting - Dakota"/>
            </a:endParaRPr>
          </a:p>
          <a:p>
            <a:pPr marL="285750" indent="-285750">
              <a:buFont typeface="Arial"/>
              <a:buChar char="•"/>
            </a:pPr>
            <a:r>
              <a:rPr lang="en-US" sz="1400" b="1" dirty="0">
                <a:solidFill>
                  <a:schemeClr val="bg1"/>
                </a:solidFill>
                <a:latin typeface="Handwriting - Dakota"/>
                <a:cs typeface="Handwriting - Dakota"/>
              </a:rPr>
              <a:t>Creativity beats </a:t>
            </a:r>
            <a:r>
              <a:rPr lang="en-US" sz="1400" b="1" dirty="0" smtClean="0">
                <a:solidFill>
                  <a:schemeClr val="bg1"/>
                </a:solidFill>
                <a:latin typeface="Handwriting - Dakota"/>
                <a:cs typeface="Handwriting - Dakota"/>
              </a:rPr>
              <a:t>resources</a:t>
            </a:r>
          </a:p>
          <a:p>
            <a:endParaRPr lang="en-US" sz="1400" b="1" dirty="0">
              <a:solidFill>
                <a:schemeClr val="bg1"/>
              </a:solidFill>
              <a:latin typeface="Handwriting - Dakota"/>
              <a:cs typeface="Handwriting - Dakota"/>
            </a:endParaRPr>
          </a:p>
          <a:p>
            <a:pPr marL="285750" indent="-285750">
              <a:buFont typeface="Arial"/>
              <a:buChar char="•"/>
            </a:pPr>
            <a:r>
              <a:rPr lang="en-US" sz="1400" b="1" dirty="0">
                <a:solidFill>
                  <a:schemeClr val="bg1"/>
                </a:solidFill>
                <a:latin typeface="Handwriting - Dakota"/>
                <a:cs typeface="Handwriting - Dakota"/>
              </a:rPr>
              <a:t>Focus beats </a:t>
            </a:r>
            <a:r>
              <a:rPr lang="en-US" sz="1400" b="1" dirty="0" smtClean="0">
                <a:solidFill>
                  <a:schemeClr val="bg1"/>
                </a:solidFill>
                <a:latin typeface="Handwriting - Dakota"/>
                <a:cs typeface="Handwriting - Dakota"/>
              </a:rPr>
              <a:t>force</a:t>
            </a:r>
            <a:endParaRPr lang="en-US" b="1" dirty="0">
              <a:solidFill>
                <a:schemeClr val="bg1"/>
              </a:solidFill>
              <a:latin typeface="Handwriting - Dakota"/>
              <a:cs typeface="Handwriting - Dakota"/>
            </a:endParaRPr>
          </a:p>
          <a:p>
            <a:pPr algn="ctr"/>
            <a:endParaRPr lang="en-US" b="1" dirty="0">
              <a:solidFill>
                <a:schemeClr val="bg1"/>
              </a:solidFill>
              <a:latin typeface="Handwriting - Dakota"/>
              <a:cs typeface="Handwriting - Dakota"/>
            </a:endParaRPr>
          </a:p>
          <a:p>
            <a:pPr algn="ctr"/>
            <a:endParaRPr lang="en-US" b="1" dirty="0">
              <a:solidFill>
                <a:schemeClr val="bg1"/>
              </a:solidFill>
              <a:latin typeface="Handwriting - Dakota"/>
              <a:cs typeface="Handwriting - Dakota"/>
            </a:endParaRPr>
          </a:p>
          <a:p>
            <a:pPr algn="ctr"/>
            <a:endParaRPr lang="en-US" b="1" dirty="0">
              <a:solidFill>
                <a:schemeClr val="bg1"/>
              </a:solidFill>
              <a:latin typeface="Handwriting - Dakota"/>
              <a:cs typeface="Handwriting - Dakota"/>
            </a:endParaRPr>
          </a:p>
        </p:txBody>
      </p:sp>
      <p:sp>
        <p:nvSpPr>
          <p:cNvPr id="3" name="Platshållare för innehåll 2"/>
          <p:cNvSpPr>
            <a:spLocks noGrp="1"/>
          </p:cNvSpPr>
          <p:nvPr>
            <p:ph idx="1"/>
          </p:nvPr>
        </p:nvSpPr>
        <p:spPr>
          <a:xfrm>
            <a:off x="457200" y="1200151"/>
            <a:ext cx="4743466" cy="3394472"/>
          </a:xfrm>
          <a:solidFill>
            <a:srgbClr val="FFFFFF">
              <a:alpha val="70000"/>
            </a:srgbClr>
          </a:solidFill>
        </p:spPr>
        <p:txBody>
          <a:bodyPr>
            <a:normAutofit lnSpcReduction="10000"/>
          </a:bodyPr>
          <a:lstStyle/>
          <a:p>
            <a:pPr marL="0" indent="0">
              <a:buNone/>
            </a:pPr>
            <a:r>
              <a:rPr lang="en-US" sz="850" b="1" dirty="0"/>
              <a:t>Topic</a:t>
            </a:r>
            <a:r>
              <a:rPr lang="en-US" sz="850" dirty="0"/>
              <a:t>: </a:t>
            </a:r>
            <a:r>
              <a:rPr lang="en-US" sz="850" dirty="0" smtClean="0"/>
              <a:t>100 days</a:t>
            </a:r>
            <a:endParaRPr lang="en-US" sz="850" dirty="0"/>
          </a:p>
          <a:p>
            <a:pPr marL="0" indent="0">
              <a:buNone/>
            </a:pPr>
            <a:endParaRPr lang="en-US" sz="850" b="1" dirty="0" smtClean="0"/>
          </a:p>
          <a:p>
            <a:pPr marL="0" indent="0">
              <a:buNone/>
            </a:pPr>
            <a:r>
              <a:rPr lang="en-US" sz="850" b="1" dirty="0" smtClean="0"/>
              <a:t>Purpose</a:t>
            </a:r>
            <a:r>
              <a:rPr lang="en-US" sz="850" b="1" dirty="0"/>
              <a:t>: </a:t>
            </a:r>
            <a:endParaRPr lang="en-US" sz="850" b="1" dirty="0" smtClean="0"/>
          </a:p>
          <a:p>
            <a:pPr marL="0" indent="0">
              <a:buNone/>
            </a:pPr>
            <a:r>
              <a:rPr lang="en-US" sz="850" dirty="0" err="1" smtClean="0"/>
              <a:t>Elin</a:t>
            </a:r>
            <a:r>
              <a:rPr lang="en-US" sz="850" dirty="0" smtClean="0"/>
              <a:t> </a:t>
            </a:r>
            <a:r>
              <a:rPr lang="en-US" sz="850" dirty="0"/>
              <a:t>shared her experience </a:t>
            </a:r>
            <a:r>
              <a:rPr lang="en-US" sz="850" dirty="0" smtClean="0"/>
              <a:t>of creating </a:t>
            </a:r>
            <a:r>
              <a:rPr lang="en-US" sz="850" dirty="0"/>
              <a:t>the hardware company </a:t>
            </a:r>
            <a:r>
              <a:rPr lang="en-US" sz="850" dirty="0" err="1"/>
              <a:t>Stilla</a:t>
            </a:r>
            <a:r>
              <a:rPr lang="en-US" sz="850" dirty="0"/>
              <a:t> from scratch in 100 days. She also </a:t>
            </a:r>
            <a:r>
              <a:rPr lang="en-US" sz="850" dirty="0" smtClean="0"/>
              <a:t>shares the </a:t>
            </a:r>
            <a:r>
              <a:rPr lang="en-US" sz="850" dirty="0"/>
              <a:t>key learnings she acquired along the way.</a:t>
            </a:r>
            <a:r>
              <a:rPr lang="en-US" sz="850" b="1" dirty="0"/>
              <a:t> </a:t>
            </a:r>
          </a:p>
          <a:p>
            <a:pPr marL="0" indent="0">
              <a:buNone/>
            </a:pPr>
            <a:endParaRPr lang="en-US" sz="850" b="1" dirty="0"/>
          </a:p>
          <a:p>
            <a:pPr marL="0" indent="0">
              <a:buNone/>
            </a:pPr>
            <a:r>
              <a:rPr lang="en-US" sz="850" b="1" dirty="0"/>
              <a:t>Message:</a:t>
            </a:r>
          </a:p>
          <a:p>
            <a:pPr marL="0" indent="0">
              <a:buNone/>
            </a:pPr>
            <a:r>
              <a:rPr lang="en-US" sz="850" b="1" dirty="0"/>
              <a:t>Speed beats perfection </a:t>
            </a:r>
            <a:r>
              <a:rPr lang="en-US" sz="850" dirty="0"/>
              <a:t>- The world is moving fast, and so should you. Get things 80% right, test with customers early, and iterate rapidly.</a:t>
            </a:r>
          </a:p>
          <a:p>
            <a:pPr marL="0" indent="0">
              <a:buNone/>
            </a:pPr>
            <a:r>
              <a:rPr lang="en-US" sz="850" b="1" dirty="0"/>
              <a:t>Hungry beats smart </a:t>
            </a:r>
            <a:r>
              <a:rPr lang="en-US" sz="850" dirty="0"/>
              <a:t>- Dare to ask tons of questions. The one who learns the most the fastest, wins.</a:t>
            </a:r>
          </a:p>
          <a:p>
            <a:pPr marL="0" indent="0">
              <a:buNone/>
            </a:pPr>
            <a:r>
              <a:rPr lang="en-US" sz="850" b="1" dirty="0"/>
              <a:t>Tribe beats comfort </a:t>
            </a:r>
            <a:r>
              <a:rPr lang="en-US" sz="850" dirty="0"/>
              <a:t>- Find your tribe, even if they are outside of your comfort zone, and build a team of </a:t>
            </a:r>
            <a:r>
              <a:rPr lang="en-US" sz="850" dirty="0" smtClean="0"/>
              <a:t>“</a:t>
            </a:r>
            <a:r>
              <a:rPr lang="en-US" sz="850" dirty="0" err="1" smtClean="0"/>
              <a:t>rockstars</a:t>
            </a:r>
            <a:r>
              <a:rPr lang="en-US" sz="850" dirty="0" smtClean="0"/>
              <a:t>”.</a:t>
            </a:r>
            <a:endParaRPr lang="en-US" sz="850" dirty="0"/>
          </a:p>
          <a:p>
            <a:pPr marL="0" indent="0">
              <a:buNone/>
            </a:pPr>
            <a:r>
              <a:rPr lang="en-US" sz="850" b="1" dirty="0"/>
              <a:t>Creativity beats resources </a:t>
            </a:r>
            <a:r>
              <a:rPr lang="en-US" sz="850" dirty="0"/>
              <a:t>-  Money and resources shouldn’t be a limiting factor, learn as much as you can with what you have.</a:t>
            </a:r>
          </a:p>
          <a:p>
            <a:pPr marL="0" indent="0">
              <a:buNone/>
            </a:pPr>
            <a:r>
              <a:rPr lang="en-US" sz="850" b="1" dirty="0"/>
              <a:t>Focus beats force </a:t>
            </a:r>
            <a:r>
              <a:rPr lang="en-US" sz="850" dirty="0"/>
              <a:t>-  Remind yourself of what goal you want to achieve, and why. Take small steps of imperfect action everyday, to get there.</a:t>
            </a:r>
          </a:p>
          <a:p>
            <a:pPr marL="0" indent="0">
              <a:buNone/>
            </a:pPr>
            <a:endParaRPr lang="en-US" sz="850" b="1" dirty="0"/>
          </a:p>
          <a:p>
            <a:pPr marL="0" indent="0">
              <a:buNone/>
            </a:pPr>
            <a:r>
              <a:rPr lang="en-US" sz="850" b="1" dirty="0" err="1" smtClean="0"/>
              <a:t>Learnings</a:t>
            </a:r>
            <a:r>
              <a:rPr lang="en-US" sz="850" b="1" dirty="0" smtClean="0"/>
              <a:t>: </a:t>
            </a:r>
          </a:p>
          <a:p>
            <a:pPr marL="0" indent="0">
              <a:buNone/>
            </a:pPr>
            <a:r>
              <a:rPr lang="en-US" sz="850" dirty="0" smtClean="0"/>
              <a:t>There </a:t>
            </a:r>
            <a:r>
              <a:rPr lang="en-US" sz="850" dirty="0"/>
              <a:t>are many things large corporations can learn from startups, for instance how they make use of crowdsourcing. It is not only about receiving funds, it is about marketing, creating hype, gather feedback and measure the interest.  Elin’s last encouraging words were “Go out and talk to customers and don’t be afraid of failing!”</a:t>
            </a:r>
          </a:p>
          <a:p>
            <a:pPr marL="0" indent="0">
              <a:buNone/>
            </a:pPr>
            <a:endParaRPr lang="en-US" sz="850" dirty="0"/>
          </a:p>
          <a:p>
            <a:pPr marL="0" indent="0" algn="r">
              <a:buNone/>
            </a:pPr>
            <a:r>
              <a:rPr lang="en-US" sz="850" dirty="0"/>
              <a:t>Read more about this topic in Elin’s </a:t>
            </a:r>
            <a:r>
              <a:rPr lang="en-US" sz="850" dirty="0">
                <a:hlinkClick r:id="rId3"/>
              </a:rPr>
              <a:t>blog</a:t>
            </a:r>
            <a:r>
              <a:rPr lang="en-US" sz="850" dirty="0"/>
              <a:t>.</a:t>
            </a:r>
          </a:p>
          <a:p>
            <a:pPr marL="0" indent="0">
              <a:buNone/>
            </a:pPr>
            <a:endParaRPr lang="en-US" sz="850" dirty="0"/>
          </a:p>
        </p:txBody>
      </p:sp>
    </p:spTree>
    <p:extLst>
      <p:ext uri="{BB962C8B-B14F-4D97-AF65-F5344CB8AC3E}">
        <p14:creationId xmlns:p14="http://schemas.microsoft.com/office/powerpoint/2010/main" val="224412515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Bildobjekt 13" descr="IIA2014-scen.jpg"/>
          <p:cNvPicPr>
            <a:picLocks noChangeAspect="1"/>
          </p:cNvPicPr>
          <p:nvPr/>
        </p:nvPicPr>
        <p:blipFill rotWithShape="1">
          <a:blip r:embed="rId3">
            <a:alphaModFix amt="34000"/>
            <a:extLst>
              <a:ext uri="{28A0092B-C50C-407E-A947-70E740481C1C}">
                <a14:useLocalDpi xmlns:a14="http://schemas.microsoft.com/office/drawing/2010/main" val="0"/>
              </a:ext>
            </a:extLst>
          </a:blip>
          <a:srcRect l="2049" t="15499"/>
          <a:stretch/>
        </p:blipFill>
        <p:spPr>
          <a:xfrm>
            <a:off x="-1" y="-15930"/>
            <a:ext cx="9289505" cy="5342587"/>
          </a:xfrm>
          <a:prstGeom prst="rect">
            <a:avLst/>
          </a:prstGeom>
        </p:spPr>
      </p:pic>
      <p:sp>
        <p:nvSpPr>
          <p:cNvPr id="2" name="Rubrik 1"/>
          <p:cNvSpPr>
            <a:spLocks noGrp="1"/>
          </p:cNvSpPr>
          <p:nvPr>
            <p:ph type="title"/>
          </p:nvPr>
        </p:nvSpPr>
        <p:spPr>
          <a:solidFill>
            <a:srgbClr val="FFFFFF">
              <a:alpha val="70000"/>
            </a:srgbClr>
          </a:solidFill>
        </p:spPr>
        <p:txBody>
          <a:bodyPr>
            <a:normAutofit fontScale="90000"/>
          </a:bodyPr>
          <a:lstStyle/>
          <a:p>
            <a:pPr algn="l"/>
            <a:r>
              <a:rPr lang="en-US" sz="3200" dirty="0" err="1" smtClean="0"/>
              <a:t>Filistin</a:t>
            </a:r>
            <a:r>
              <a:rPr lang="en-US" sz="3200" dirty="0"/>
              <a:t> </a:t>
            </a:r>
            <a:r>
              <a:rPr lang="en-US" sz="3200" dirty="0" err="1"/>
              <a:t>Aloul</a:t>
            </a:r>
            <a:r>
              <a:rPr lang="en-US" sz="3200" dirty="0"/>
              <a:t> </a:t>
            </a:r>
            <a:r>
              <a:rPr lang="en-US" sz="3200" dirty="0" smtClean="0"/>
              <a:t>and </a:t>
            </a:r>
            <a:r>
              <a:rPr lang="en-US" sz="3200" dirty="0" err="1"/>
              <a:t>Amjad</a:t>
            </a:r>
            <a:r>
              <a:rPr lang="en-US" sz="3200" dirty="0"/>
              <a:t> </a:t>
            </a:r>
            <a:r>
              <a:rPr lang="en-US" sz="3200" dirty="0" err="1" smtClean="0"/>
              <a:t>Aloul</a:t>
            </a:r>
            <a:r>
              <a:rPr lang="en-US" sz="3200" dirty="0" smtClean="0"/>
              <a:t/>
            </a:r>
            <a:br>
              <a:rPr lang="en-US" sz="3200" dirty="0" smtClean="0"/>
            </a:br>
            <a:r>
              <a:rPr lang="en-US" sz="2000" dirty="0" smtClean="0"/>
              <a:t>Founders of </a:t>
            </a:r>
            <a:r>
              <a:rPr lang="en-US" sz="2000" dirty="0" err="1" smtClean="0"/>
              <a:t>Crossborder</a:t>
            </a:r>
            <a:r>
              <a:rPr lang="en-US" sz="2000" dirty="0" smtClean="0"/>
              <a:t> Communication </a:t>
            </a:r>
            <a:endParaRPr lang="en-US" sz="2200" dirty="0"/>
          </a:p>
        </p:txBody>
      </p:sp>
      <p:sp>
        <p:nvSpPr>
          <p:cNvPr id="6" name="Rektangel 5"/>
          <p:cNvSpPr/>
          <p:nvPr/>
        </p:nvSpPr>
        <p:spPr>
          <a:xfrm>
            <a:off x="5277428" y="1200151"/>
            <a:ext cx="3286157" cy="3725266"/>
          </a:xfrm>
          <a:prstGeom prst="rect">
            <a:avLst/>
          </a:prstGeom>
          <a:solidFill>
            <a:schemeClr val="tx1">
              <a:lumMod val="85000"/>
              <a:lumOff val="15000"/>
            </a:schemeClr>
          </a:solidFill>
          <a:scene3d>
            <a:camera prst="orthographicFront"/>
            <a:lightRig rig="threePt" dir="t"/>
          </a:scene3d>
          <a:sp3d>
            <a:bevelT w="101600" prst="ribl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Handwriting - Dakota"/>
                <a:cs typeface="Handwriting - Dakota"/>
              </a:rPr>
              <a:t>5 Key </a:t>
            </a:r>
            <a:r>
              <a:rPr lang="en-US" sz="2400" b="1" dirty="0" smtClean="0">
                <a:solidFill>
                  <a:schemeClr val="bg1"/>
                </a:solidFill>
                <a:latin typeface="Handwriting - Dakota"/>
                <a:cs typeface="Handwriting - Dakota"/>
              </a:rPr>
              <a:t>Takeaways</a:t>
            </a:r>
            <a:endParaRPr lang="en-US" sz="2400" b="1" dirty="0">
              <a:solidFill>
                <a:schemeClr val="bg1"/>
              </a:solidFill>
              <a:latin typeface="Handwriting - Dakota"/>
              <a:cs typeface="Handwriting - Dakota"/>
            </a:endParaRPr>
          </a:p>
          <a:p>
            <a:endParaRPr lang="en-US" sz="1000" b="1" dirty="0" smtClean="0">
              <a:solidFill>
                <a:schemeClr val="bg1"/>
              </a:solidFill>
              <a:latin typeface="Handwriting - Dakota"/>
              <a:cs typeface="Handwriting - Dakota"/>
            </a:endParaRPr>
          </a:p>
          <a:p>
            <a:pPr marL="285750" indent="-285750">
              <a:buFont typeface="Arial"/>
              <a:buChar char="•"/>
            </a:pPr>
            <a:r>
              <a:rPr lang="en-US" sz="900" b="1" dirty="0" smtClean="0">
                <a:solidFill>
                  <a:schemeClr val="bg1"/>
                </a:solidFill>
                <a:latin typeface="Handwriting - Dakota"/>
                <a:cs typeface="Handwriting - Dakota"/>
              </a:rPr>
              <a:t>The large group of non-native Swedes amounts to 280 billion of potential </a:t>
            </a:r>
            <a:r>
              <a:rPr lang="en-US" sz="900" b="1" dirty="0" smtClean="0">
                <a:solidFill>
                  <a:schemeClr val="bg1"/>
                </a:solidFill>
                <a:latin typeface="Handwriting - Dakota"/>
                <a:cs typeface="Handwriting - Dakota"/>
              </a:rPr>
              <a:t>revenue</a:t>
            </a:r>
          </a:p>
          <a:p>
            <a:endParaRPr lang="en-US" sz="900" b="1" dirty="0" smtClean="0">
              <a:solidFill>
                <a:schemeClr val="bg1"/>
              </a:solidFill>
              <a:latin typeface="Handwriting - Dakota"/>
              <a:cs typeface="Handwriting - Dakota"/>
            </a:endParaRPr>
          </a:p>
          <a:p>
            <a:pPr marL="285750" indent="-285750">
              <a:buFont typeface="Arial"/>
              <a:buChar char="•"/>
            </a:pPr>
            <a:r>
              <a:rPr lang="en-US" sz="900" b="1" dirty="0" smtClean="0">
                <a:solidFill>
                  <a:schemeClr val="bg1"/>
                </a:solidFill>
                <a:latin typeface="Handwriting - Dakota"/>
                <a:cs typeface="Handwriting - Dakota"/>
              </a:rPr>
              <a:t>The segment does not have a relationship to traditional brands, hence companies that interact with the segment early have the opportunity to build trust and brand </a:t>
            </a:r>
            <a:r>
              <a:rPr lang="en-US" sz="900" b="1" dirty="0" smtClean="0">
                <a:solidFill>
                  <a:schemeClr val="bg1"/>
                </a:solidFill>
                <a:latin typeface="Handwriting - Dakota"/>
                <a:cs typeface="Handwriting - Dakota"/>
              </a:rPr>
              <a:t>loyalty</a:t>
            </a:r>
          </a:p>
          <a:p>
            <a:endParaRPr lang="en-US" sz="900" b="1" dirty="0" smtClean="0">
              <a:solidFill>
                <a:schemeClr val="bg1"/>
              </a:solidFill>
              <a:latin typeface="Handwriting - Dakota"/>
              <a:cs typeface="Handwriting - Dakota"/>
            </a:endParaRPr>
          </a:p>
          <a:p>
            <a:pPr marL="285750" indent="-285750">
              <a:buFont typeface="Arial"/>
              <a:buChar char="•"/>
            </a:pPr>
            <a:r>
              <a:rPr lang="en-US" sz="900" b="1" dirty="0" smtClean="0">
                <a:solidFill>
                  <a:schemeClr val="bg1"/>
                </a:solidFill>
                <a:latin typeface="Handwriting - Dakota"/>
                <a:cs typeface="Handwriting - Dakota"/>
              </a:rPr>
              <a:t>Re-design the customer value proposition e.g. products and services might need to be adapted or </a:t>
            </a:r>
            <a:r>
              <a:rPr lang="en-US" sz="900" b="1" dirty="0" err="1" smtClean="0">
                <a:solidFill>
                  <a:schemeClr val="bg1"/>
                </a:solidFill>
                <a:latin typeface="Handwriting - Dakota"/>
                <a:cs typeface="Handwriting - Dakota"/>
              </a:rPr>
              <a:t>rebundled</a:t>
            </a:r>
            <a:endParaRPr lang="en-US" sz="900" b="1" dirty="0" smtClean="0">
              <a:solidFill>
                <a:schemeClr val="bg1"/>
              </a:solidFill>
              <a:latin typeface="Handwriting - Dakota"/>
              <a:cs typeface="Handwriting - Dakota"/>
            </a:endParaRPr>
          </a:p>
          <a:p>
            <a:endParaRPr lang="en-US" sz="900" b="1" dirty="0" smtClean="0">
              <a:solidFill>
                <a:schemeClr val="bg1"/>
              </a:solidFill>
              <a:latin typeface="Handwriting - Dakota"/>
              <a:cs typeface="Handwriting - Dakota"/>
            </a:endParaRPr>
          </a:p>
          <a:p>
            <a:pPr marL="285750" indent="-285750">
              <a:buFont typeface="Arial"/>
              <a:buChar char="•"/>
            </a:pPr>
            <a:r>
              <a:rPr lang="en-US" sz="900" b="1" dirty="0" smtClean="0">
                <a:solidFill>
                  <a:schemeClr val="bg1"/>
                </a:solidFill>
                <a:latin typeface="Handwriting - Dakota"/>
                <a:cs typeface="Handwriting - Dakota"/>
              </a:rPr>
              <a:t>Avoid stereotyping and base marketing decisions </a:t>
            </a:r>
            <a:r>
              <a:rPr lang="en-US" sz="900" b="1" dirty="0">
                <a:solidFill>
                  <a:schemeClr val="bg1"/>
                </a:solidFill>
                <a:latin typeface="Handwriting - Dakota"/>
                <a:cs typeface="Handwriting - Dakota"/>
              </a:rPr>
              <a:t>on facts e.g. </a:t>
            </a:r>
            <a:r>
              <a:rPr lang="en-US" sz="900" b="1" dirty="0" smtClean="0">
                <a:solidFill>
                  <a:schemeClr val="bg1"/>
                </a:solidFill>
                <a:latin typeface="Handwriting - Dakota"/>
                <a:cs typeface="Handwriting - Dakota"/>
              </a:rPr>
              <a:t>use </a:t>
            </a:r>
            <a:r>
              <a:rPr lang="en-US" sz="900" b="1" dirty="0">
                <a:solidFill>
                  <a:schemeClr val="bg1"/>
                </a:solidFill>
                <a:latin typeface="Handwriting - Dakota"/>
                <a:cs typeface="Handwriting - Dakota"/>
              </a:rPr>
              <a:t>tools </a:t>
            </a:r>
            <a:r>
              <a:rPr lang="en-US" sz="900" b="1" dirty="0" smtClean="0">
                <a:solidFill>
                  <a:schemeClr val="bg1"/>
                </a:solidFill>
                <a:latin typeface="Handwriting - Dakota"/>
                <a:cs typeface="Handwriting - Dakota"/>
              </a:rPr>
              <a:t>such </a:t>
            </a:r>
            <a:r>
              <a:rPr lang="en-US" sz="900" b="1" dirty="0">
                <a:solidFill>
                  <a:schemeClr val="bg1"/>
                </a:solidFill>
                <a:latin typeface="Handwriting - Dakota"/>
                <a:cs typeface="Handwriting - Dakota"/>
              </a:rPr>
              <a:t>as </a:t>
            </a:r>
            <a:r>
              <a:rPr lang="en-US" sz="900" b="1" dirty="0" err="1">
                <a:solidFill>
                  <a:schemeClr val="bg1"/>
                </a:solidFill>
                <a:latin typeface="Handwriting - Dakota"/>
                <a:cs typeface="Handwriting - Dakota"/>
              </a:rPr>
              <a:t>EtnoPoll</a:t>
            </a:r>
            <a:r>
              <a:rPr lang="en-US" sz="900" b="1" dirty="0">
                <a:solidFill>
                  <a:schemeClr val="bg1"/>
                </a:solidFill>
                <a:latin typeface="Handwriting - Dakota"/>
                <a:cs typeface="Handwriting - Dakota"/>
              </a:rPr>
              <a:t> and </a:t>
            </a:r>
            <a:r>
              <a:rPr lang="en-US" sz="900" b="1" dirty="0" err="1" smtClean="0">
                <a:solidFill>
                  <a:schemeClr val="bg1"/>
                </a:solidFill>
                <a:latin typeface="Handwriting - Dakota"/>
                <a:cs typeface="Handwriting - Dakota"/>
              </a:rPr>
              <a:t>EtnoSurvey</a:t>
            </a:r>
            <a:endParaRPr lang="en-US" sz="900" b="1" dirty="0" smtClean="0">
              <a:solidFill>
                <a:schemeClr val="bg1"/>
              </a:solidFill>
              <a:latin typeface="Handwriting - Dakota"/>
              <a:cs typeface="Handwriting - Dakota"/>
            </a:endParaRPr>
          </a:p>
          <a:p>
            <a:endParaRPr lang="en-US" sz="900" b="1" dirty="0">
              <a:solidFill>
                <a:schemeClr val="bg1"/>
              </a:solidFill>
              <a:latin typeface="Handwriting - Dakota"/>
              <a:cs typeface="Handwriting - Dakota"/>
            </a:endParaRPr>
          </a:p>
          <a:p>
            <a:pPr marL="285750" indent="-285750">
              <a:buFont typeface="Arial"/>
              <a:buChar char="•"/>
            </a:pPr>
            <a:r>
              <a:rPr lang="en-US" sz="900" b="1" dirty="0" smtClean="0">
                <a:solidFill>
                  <a:schemeClr val="bg1"/>
                </a:solidFill>
                <a:latin typeface="Handwriting - Dakota"/>
                <a:cs typeface="Handwriting - Dakota"/>
              </a:rPr>
              <a:t>Expand traditional communication channels to include radio stations, social media pages, </a:t>
            </a:r>
            <a:r>
              <a:rPr lang="en-US" sz="900" b="1" dirty="0" smtClean="0">
                <a:solidFill>
                  <a:schemeClr val="bg1"/>
                </a:solidFill>
                <a:latin typeface="Handwriting - Dakota"/>
                <a:cs typeface="Handwriting - Dakota"/>
              </a:rPr>
              <a:t>etc</a:t>
            </a:r>
            <a:r>
              <a:rPr lang="en-US" sz="900" b="1" dirty="0" smtClean="0">
                <a:solidFill>
                  <a:schemeClr val="bg1"/>
                </a:solidFill>
                <a:latin typeface="Handwriting - Dakota"/>
                <a:cs typeface="Handwriting - Dakota"/>
              </a:rPr>
              <a:t>. that </a:t>
            </a:r>
            <a:r>
              <a:rPr lang="en-US" sz="900" b="1" dirty="0" smtClean="0">
                <a:solidFill>
                  <a:schemeClr val="bg1"/>
                </a:solidFill>
                <a:latin typeface="Handwriting - Dakota"/>
                <a:cs typeface="Handwriting - Dakota"/>
              </a:rPr>
              <a:t>target </a:t>
            </a:r>
            <a:r>
              <a:rPr lang="en-US" sz="900" b="1" dirty="0" smtClean="0">
                <a:solidFill>
                  <a:schemeClr val="bg1"/>
                </a:solidFill>
                <a:latin typeface="Handwriting - Dakota"/>
                <a:cs typeface="Handwriting - Dakota"/>
              </a:rPr>
              <a:t>the foreign population in </a:t>
            </a:r>
            <a:r>
              <a:rPr lang="en-US" sz="900" b="1" dirty="0" smtClean="0">
                <a:solidFill>
                  <a:schemeClr val="bg1"/>
                </a:solidFill>
                <a:latin typeface="Handwriting - Dakota"/>
                <a:cs typeface="Handwriting - Dakota"/>
              </a:rPr>
              <a:t>Sweden</a:t>
            </a:r>
          </a:p>
          <a:p>
            <a:pPr marL="285750" indent="-285750">
              <a:buFont typeface="Arial"/>
              <a:buChar char="•"/>
            </a:pPr>
            <a:endParaRPr lang="en-US" sz="900" b="1" dirty="0">
              <a:solidFill>
                <a:schemeClr val="bg1"/>
              </a:solidFill>
              <a:latin typeface="Handwriting - Dakota"/>
              <a:cs typeface="Handwriting - Dakota"/>
            </a:endParaRPr>
          </a:p>
          <a:p>
            <a:pPr marL="285750" indent="-285750">
              <a:buFont typeface="Arial"/>
              <a:buChar char="•"/>
            </a:pPr>
            <a:endParaRPr lang="en-US" sz="900" b="1" dirty="0">
              <a:solidFill>
                <a:schemeClr val="bg1"/>
              </a:solidFill>
              <a:latin typeface="Handwriting - Dakota"/>
              <a:cs typeface="Handwriting - Dakota"/>
            </a:endParaRPr>
          </a:p>
          <a:p>
            <a:pPr algn="ctr"/>
            <a:endParaRPr lang="en-US" sz="1100" b="1" dirty="0">
              <a:solidFill>
                <a:schemeClr val="bg1"/>
              </a:solidFill>
              <a:latin typeface="Handwriting - Dakota"/>
              <a:cs typeface="Handwriting - Dakota"/>
            </a:endParaRPr>
          </a:p>
        </p:txBody>
      </p:sp>
      <p:sp>
        <p:nvSpPr>
          <p:cNvPr id="3" name="Platshållare för innehåll 2"/>
          <p:cNvSpPr>
            <a:spLocks noGrp="1"/>
          </p:cNvSpPr>
          <p:nvPr>
            <p:ph idx="1"/>
          </p:nvPr>
        </p:nvSpPr>
        <p:spPr>
          <a:xfrm>
            <a:off x="457200" y="1200151"/>
            <a:ext cx="4743466" cy="3747568"/>
          </a:xfrm>
          <a:solidFill>
            <a:srgbClr val="FFFFFF">
              <a:alpha val="70000"/>
            </a:srgbClr>
          </a:solidFill>
        </p:spPr>
        <p:txBody>
          <a:bodyPr>
            <a:noAutofit/>
          </a:bodyPr>
          <a:lstStyle/>
          <a:p>
            <a:pPr marL="0" indent="0">
              <a:buNone/>
            </a:pPr>
            <a:r>
              <a:rPr lang="en-US" sz="850" b="1" dirty="0" smtClean="0"/>
              <a:t>Topic</a:t>
            </a:r>
            <a:r>
              <a:rPr lang="en-US" sz="850" dirty="0" smtClean="0"/>
              <a:t>: </a:t>
            </a:r>
            <a:r>
              <a:rPr lang="en-US" sz="850" dirty="0" smtClean="0"/>
              <a:t>The </a:t>
            </a:r>
            <a:r>
              <a:rPr lang="en-US" sz="850" dirty="0" smtClean="0"/>
              <a:t>forgotten 280 billion - The </a:t>
            </a:r>
            <a:r>
              <a:rPr lang="en-US" sz="850" dirty="0"/>
              <a:t>power of purchase among the immigrant groups in </a:t>
            </a:r>
            <a:r>
              <a:rPr lang="en-US" sz="850" dirty="0" smtClean="0"/>
              <a:t>Sweden</a:t>
            </a:r>
            <a:endParaRPr lang="en-US" sz="850" dirty="0"/>
          </a:p>
          <a:p>
            <a:pPr marL="0" indent="0">
              <a:buNone/>
            </a:pPr>
            <a:endParaRPr lang="en-US" sz="850" b="1" dirty="0" smtClean="0"/>
          </a:p>
          <a:p>
            <a:pPr marL="0" indent="0">
              <a:buNone/>
            </a:pPr>
            <a:r>
              <a:rPr lang="en-US" sz="850" b="1" dirty="0" smtClean="0"/>
              <a:t>Purpose: </a:t>
            </a:r>
          </a:p>
          <a:p>
            <a:pPr marL="0" indent="0">
              <a:buNone/>
            </a:pPr>
            <a:r>
              <a:rPr lang="en-US" sz="850" dirty="0" err="1" smtClean="0"/>
              <a:t>Filistin</a:t>
            </a:r>
            <a:r>
              <a:rPr lang="en-US" sz="850" dirty="0" smtClean="0"/>
              <a:t> and </a:t>
            </a:r>
            <a:r>
              <a:rPr lang="en-US" sz="850" dirty="0" err="1" smtClean="0"/>
              <a:t>Amjad</a:t>
            </a:r>
            <a:r>
              <a:rPr lang="en-US" sz="850" dirty="0" smtClean="0"/>
              <a:t> </a:t>
            </a:r>
            <a:r>
              <a:rPr lang="en-US" sz="850" dirty="0" err="1" smtClean="0"/>
              <a:t>Aloul</a:t>
            </a:r>
            <a:r>
              <a:rPr lang="en-US" sz="850" dirty="0" smtClean="0"/>
              <a:t> </a:t>
            </a:r>
            <a:r>
              <a:rPr lang="en-US" sz="850" dirty="0" smtClean="0"/>
              <a:t>shared insights into the large untapped customer segment made out by non-native Swedes and this segments great potential.</a:t>
            </a:r>
          </a:p>
          <a:p>
            <a:pPr marL="0" indent="0">
              <a:buNone/>
            </a:pPr>
            <a:endParaRPr lang="en-US" sz="850" b="1" dirty="0" smtClean="0"/>
          </a:p>
          <a:p>
            <a:pPr marL="0" indent="0">
              <a:buNone/>
            </a:pPr>
            <a:r>
              <a:rPr lang="en-US" sz="850" b="1" dirty="0" smtClean="0"/>
              <a:t>Message: </a:t>
            </a:r>
          </a:p>
          <a:p>
            <a:pPr marL="0" indent="0">
              <a:buNone/>
            </a:pPr>
            <a:r>
              <a:rPr lang="en-US" sz="850" dirty="0" err="1" smtClean="0"/>
              <a:t>Filistin</a:t>
            </a:r>
            <a:r>
              <a:rPr lang="en-US" sz="850" dirty="0" smtClean="0"/>
              <a:t> </a:t>
            </a:r>
            <a:r>
              <a:rPr lang="en-US" sz="850" dirty="0"/>
              <a:t>highlighted the huge commercialization opportunities </a:t>
            </a:r>
            <a:r>
              <a:rPr lang="en-US" sz="850" dirty="0" smtClean="0"/>
              <a:t>for companies </a:t>
            </a:r>
            <a:r>
              <a:rPr lang="en-US" sz="850" dirty="0"/>
              <a:t>and </a:t>
            </a:r>
            <a:r>
              <a:rPr lang="en-US" sz="850" dirty="0" smtClean="0"/>
              <a:t>organizations available in Sweden that are currently overlooked. Traditional customer segmentation research does not distinguish between ethnical background and tends to use parameters such as gender, age, income etc. As a consequence, many companies miss out on the great potential </a:t>
            </a:r>
            <a:r>
              <a:rPr lang="en-US" sz="850" dirty="0" smtClean="0"/>
              <a:t>of the growing </a:t>
            </a:r>
            <a:r>
              <a:rPr lang="en-US" sz="850" dirty="0" smtClean="0"/>
              <a:t>foreign population in </a:t>
            </a:r>
            <a:r>
              <a:rPr lang="en-US" sz="850" dirty="0" smtClean="0"/>
              <a:t>Sweden. If </a:t>
            </a:r>
            <a:r>
              <a:rPr lang="en-US" sz="850" dirty="0" smtClean="0"/>
              <a:t>companies re-think their current marketing strategies and engage in communication efforts that target this customer segment they </a:t>
            </a:r>
            <a:r>
              <a:rPr lang="en-US" sz="850" dirty="0" smtClean="0"/>
              <a:t>will expand </a:t>
            </a:r>
            <a:r>
              <a:rPr lang="en-US" sz="850" dirty="0" smtClean="0"/>
              <a:t>their customer base and win market share. </a:t>
            </a:r>
            <a:r>
              <a:rPr lang="en-US" sz="850" dirty="0" smtClean="0"/>
              <a:t>One observation was </a:t>
            </a:r>
            <a:r>
              <a:rPr lang="en-US" sz="850" dirty="0" smtClean="0"/>
              <a:t>that </a:t>
            </a:r>
            <a:r>
              <a:rPr lang="en-US" sz="850" dirty="0" smtClean="0"/>
              <a:t>Immigrants </a:t>
            </a:r>
            <a:r>
              <a:rPr lang="en-US" sz="850" dirty="0" smtClean="0"/>
              <a:t>in Sweden acts just like Swedes living abroad – we tend to ask close friends for advice and prefer products that reminds us of home</a:t>
            </a:r>
            <a:r>
              <a:rPr lang="en-US" sz="850" dirty="0" smtClean="0"/>
              <a:t>. </a:t>
            </a:r>
          </a:p>
          <a:p>
            <a:pPr marL="0" indent="0">
              <a:buNone/>
            </a:pPr>
            <a:endParaRPr lang="en-US" sz="850" b="1" dirty="0" smtClean="0"/>
          </a:p>
          <a:p>
            <a:pPr marL="0" indent="0">
              <a:buNone/>
            </a:pPr>
            <a:r>
              <a:rPr lang="en-US" sz="850" b="1" dirty="0" err="1" smtClean="0"/>
              <a:t>Learnings</a:t>
            </a:r>
            <a:r>
              <a:rPr lang="en-US" sz="850" b="1" dirty="0" smtClean="0"/>
              <a:t>:</a:t>
            </a:r>
          </a:p>
          <a:p>
            <a:pPr marL="0" indent="0">
              <a:buNone/>
            </a:pPr>
            <a:r>
              <a:rPr lang="en-US" sz="850" dirty="0" smtClean="0"/>
              <a:t>The </a:t>
            </a:r>
            <a:r>
              <a:rPr lang="en-US" sz="850" dirty="0" smtClean="0"/>
              <a:t>foreign population in Sweden represents </a:t>
            </a:r>
            <a:r>
              <a:rPr lang="en-US" sz="850" dirty="0"/>
              <a:t>an attractive customer segment with great purchasing power. The segment is to a large extent  </a:t>
            </a:r>
            <a:r>
              <a:rPr lang="en-US" sz="850" dirty="0" smtClean="0"/>
              <a:t>“un-touched” which opens up for the potential to build brand loyalty before competitors. However, companies must reconsider their communication strategies in order to reap the benefits. This includes studying purchasing habits, traditions, use of communication channels etc. in order to succeed in targeting the growing population of non-native Swedes and in designing an attractive customer value proposition. Food and grocery companies have already started seeing the potential linked to new consumption patterns</a:t>
            </a:r>
            <a:r>
              <a:rPr lang="en-US" sz="850" dirty="0"/>
              <a:t> </a:t>
            </a:r>
            <a:r>
              <a:rPr lang="en-US" sz="850" dirty="0" smtClean="0"/>
              <a:t>but many companies are falling behind. </a:t>
            </a:r>
          </a:p>
        </p:txBody>
      </p:sp>
    </p:spTree>
    <p:extLst>
      <p:ext uri="{BB962C8B-B14F-4D97-AF65-F5344CB8AC3E}">
        <p14:creationId xmlns:p14="http://schemas.microsoft.com/office/powerpoint/2010/main" val="99861219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Bildobjekt 13" descr="IIA2014-scen.jpg"/>
          <p:cNvPicPr>
            <a:picLocks noChangeAspect="1"/>
          </p:cNvPicPr>
          <p:nvPr/>
        </p:nvPicPr>
        <p:blipFill rotWithShape="1">
          <a:blip r:embed="rId2">
            <a:alphaModFix amt="34000"/>
            <a:extLst>
              <a:ext uri="{28A0092B-C50C-407E-A947-70E740481C1C}">
                <a14:useLocalDpi xmlns:a14="http://schemas.microsoft.com/office/drawing/2010/main" val="0"/>
              </a:ext>
            </a:extLst>
          </a:blip>
          <a:srcRect l="2049" t="15499"/>
          <a:stretch/>
        </p:blipFill>
        <p:spPr>
          <a:xfrm>
            <a:off x="-1" y="-1"/>
            <a:ext cx="9289505" cy="5342587"/>
          </a:xfrm>
          <a:prstGeom prst="rect">
            <a:avLst/>
          </a:prstGeom>
        </p:spPr>
      </p:pic>
      <p:sp>
        <p:nvSpPr>
          <p:cNvPr id="2" name="Rubrik 1"/>
          <p:cNvSpPr>
            <a:spLocks noGrp="1"/>
          </p:cNvSpPr>
          <p:nvPr>
            <p:ph type="title"/>
          </p:nvPr>
        </p:nvSpPr>
        <p:spPr>
          <a:solidFill>
            <a:srgbClr val="FFFFFF">
              <a:alpha val="70000"/>
            </a:srgbClr>
          </a:solidFill>
        </p:spPr>
        <p:txBody>
          <a:bodyPr>
            <a:normAutofit fontScale="90000"/>
          </a:bodyPr>
          <a:lstStyle/>
          <a:p>
            <a:pPr algn="l"/>
            <a:r>
              <a:rPr lang="en-US" sz="3200" dirty="0" smtClean="0"/>
              <a:t>Randall Wright</a:t>
            </a:r>
            <a:br>
              <a:rPr lang="en-US" sz="3200" dirty="0" smtClean="0"/>
            </a:br>
            <a:r>
              <a:rPr lang="en-US" sz="2000" dirty="0" smtClean="0"/>
              <a:t>Senior Industrial Liaison Officer at MIT</a:t>
            </a:r>
            <a:endParaRPr lang="en-US" sz="2200" dirty="0"/>
          </a:p>
        </p:txBody>
      </p:sp>
      <p:sp>
        <p:nvSpPr>
          <p:cNvPr id="6" name="Rektangel 5"/>
          <p:cNvSpPr/>
          <p:nvPr/>
        </p:nvSpPr>
        <p:spPr>
          <a:xfrm>
            <a:off x="5400643" y="1200151"/>
            <a:ext cx="3286157" cy="3725266"/>
          </a:xfrm>
          <a:prstGeom prst="rect">
            <a:avLst/>
          </a:prstGeom>
          <a:solidFill>
            <a:schemeClr val="tx1">
              <a:lumMod val="85000"/>
              <a:lumOff val="15000"/>
            </a:schemeClr>
          </a:solidFill>
          <a:scene3d>
            <a:camera prst="orthographicFront"/>
            <a:lightRig rig="threePt" dir="t"/>
          </a:scene3d>
          <a:sp3d>
            <a:bevelT w="101600" prst="ribl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Handwriting - Dakota"/>
                <a:cs typeface="Handwriting - Dakota"/>
              </a:rPr>
              <a:t>5 Key </a:t>
            </a:r>
            <a:r>
              <a:rPr lang="en-US" sz="2400" b="1" dirty="0" smtClean="0">
                <a:solidFill>
                  <a:schemeClr val="bg1"/>
                </a:solidFill>
                <a:latin typeface="Handwriting - Dakota"/>
                <a:cs typeface="Handwriting - Dakota"/>
              </a:rPr>
              <a:t>Takeaways</a:t>
            </a:r>
          </a:p>
          <a:p>
            <a:pPr algn="ctr"/>
            <a:endParaRPr lang="en-US" sz="2400" b="1" dirty="0" smtClean="0">
              <a:solidFill>
                <a:schemeClr val="bg1"/>
              </a:solidFill>
              <a:latin typeface="Handwriting - Dakota"/>
              <a:cs typeface="Handwriting - Dakota"/>
            </a:endParaRPr>
          </a:p>
          <a:p>
            <a:pPr marL="285750" indent="-285750">
              <a:buFont typeface="Arial"/>
              <a:buChar char="•"/>
            </a:pPr>
            <a:r>
              <a:rPr lang="en-US" sz="1400" b="1" dirty="0" smtClean="0">
                <a:solidFill>
                  <a:schemeClr val="bg1"/>
                </a:solidFill>
                <a:latin typeface="Handwriting - Dakota"/>
                <a:cs typeface="Handwriting - Dakota"/>
              </a:rPr>
              <a:t>Demo or </a:t>
            </a:r>
            <a:r>
              <a:rPr lang="en-US" sz="1400" b="1" dirty="0" smtClean="0">
                <a:solidFill>
                  <a:schemeClr val="bg1"/>
                </a:solidFill>
                <a:latin typeface="Handwriting - Dakota"/>
                <a:cs typeface="Handwriting - Dakota"/>
              </a:rPr>
              <a:t>Die</a:t>
            </a:r>
          </a:p>
          <a:p>
            <a:endParaRPr lang="en-US" sz="1400" b="1" dirty="0" smtClean="0">
              <a:solidFill>
                <a:schemeClr val="bg1"/>
              </a:solidFill>
              <a:latin typeface="Handwriting - Dakota"/>
              <a:cs typeface="Handwriting - Dakota"/>
            </a:endParaRPr>
          </a:p>
          <a:p>
            <a:pPr marL="285750" indent="-285750">
              <a:buFont typeface="Arial"/>
              <a:buChar char="•"/>
            </a:pPr>
            <a:r>
              <a:rPr lang="en-US" sz="1400" b="1" dirty="0" smtClean="0">
                <a:solidFill>
                  <a:schemeClr val="bg1"/>
                </a:solidFill>
                <a:latin typeface="Handwriting - Dakota"/>
                <a:cs typeface="Handwriting - Dakota"/>
              </a:rPr>
              <a:t>The ability to control information is </a:t>
            </a:r>
            <a:r>
              <a:rPr lang="en-US" sz="1400" b="1" dirty="0" smtClean="0">
                <a:solidFill>
                  <a:schemeClr val="bg1"/>
                </a:solidFill>
                <a:latin typeface="Handwriting - Dakota"/>
                <a:cs typeface="Handwriting - Dakota"/>
              </a:rPr>
              <a:t>key</a:t>
            </a:r>
          </a:p>
          <a:p>
            <a:pPr marL="285750" indent="-285750">
              <a:buFont typeface="Arial"/>
              <a:buChar char="•"/>
            </a:pPr>
            <a:endParaRPr lang="en-US" sz="1400" b="1" dirty="0">
              <a:solidFill>
                <a:schemeClr val="bg1"/>
              </a:solidFill>
              <a:latin typeface="Handwriting - Dakota"/>
              <a:cs typeface="Handwriting - Dakota"/>
            </a:endParaRPr>
          </a:p>
          <a:p>
            <a:pPr marL="285750" indent="-285750">
              <a:buFont typeface="Arial"/>
              <a:buChar char="•"/>
            </a:pPr>
            <a:r>
              <a:rPr lang="en-US" sz="1400" b="1" dirty="0" smtClean="0">
                <a:solidFill>
                  <a:schemeClr val="bg1"/>
                </a:solidFill>
                <a:latin typeface="Handwriting - Dakota"/>
                <a:cs typeface="Handwriting - Dakota"/>
              </a:rPr>
              <a:t>Innovation </a:t>
            </a:r>
            <a:r>
              <a:rPr lang="en-US" sz="1400" b="1" dirty="0" smtClean="0">
                <a:solidFill>
                  <a:schemeClr val="bg1"/>
                </a:solidFill>
                <a:latin typeface="Handwriting - Dakota"/>
                <a:cs typeface="Handwriting - Dakota"/>
              </a:rPr>
              <a:t>occur in communities</a:t>
            </a:r>
          </a:p>
          <a:p>
            <a:pPr marL="285750" indent="-285750">
              <a:buFont typeface="Arial"/>
              <a:buChar char="•"/>
            </a:pPr>
            <a:endParaRPr lang="en-US" sz="1400" b="1" dirty="0" smtClean="0">
              <a:solidFill>
                <a:schemeClr val="bg1"/>
              </a:solidFill>
              <a:latin typeface="Handwriting - Dakota"/>
              <a:cs typeface="Handwriting - Dakota"/>
            </a:endParaRPr>
          </a:p>
          <a:p>
            <a:pPr marL="285750" indent="-285750">
              <a:buFont typeface="Arial"/>
              <a:buChar char="•"/>
            </a:pPr>
            <a:r>
              <a:rPr lang="en-US" sz="1400" b="1" dirty="0" smtClean="0">
                <a:solidFill>
                  <a:schemeClr val="bg1"/>
                </a:solidFill>
                <a:latin typeface="Handwriting - Dakota"/>
                <a:cs typeface="Handwriting - Dakota"/>
              </a:rPr>
              <a:t>An </a:t>
            </a:r>
            <a:r>
              <a:rPr lang="en-US" sz="1400" b="1" dirty="0" smtClean="0">
                <a:solidFill>
                  <a:schemeClr val="bg1"/>
                </a:solidFill>
                <a:latin typeface="Handwriting - Dakota"/>
                <a:cs typeface="Handwriting - Dakota"/>
              </a:rPr>
              <a:t>innovation is not an outcome, it is an argument</a:t>
            </a:r>
          </a:p>
          <a:p>
            <a:pPr marL="285750" indent="-285750">
              <a:buFont typeface="Arial"/>
              <a:buChar char="•"/>
            </a:pPr>
            <a:endParaRPr lang="en-US" sz="1400" b="1" dirty="0" smtClean="0">
              <a:solidFill>
                <a:schemeClr val="bg1"/>
              </a:solidFill>
              <a:latin typeface="Handwriting - Dakota"/>
              <a:cs typeface="Handwriting - Dakota"/>
            </a:endParaRPr>
          </a:p>
          <a:p>
            <a:pPr marL="285750" indent="-285750">
              <a:buFont typeface="Arial"/>
              <a:buChar char="•"/>
            </a:pPr>
            <a:r>
              <a:rPr lang="en-US" sz="1400" b="1" dirty="0" smtClean="0">
                <a:solidFill>
                  <a:schemeClr val="bg1"/>
                </a:solidFill>
                <a:latin typeface="Handwriting - Dakota"/>
                <a:cs typeface="Handwriting - Dakota"/>
              </a:rPr>
              <a:t>The </a:t>
            </a:r>
            <a:r>
              <a:rPr lang="en-US" sz="1400" b="1" dirty="0" smtClean="0">
                <a:solidFill>
                  <a:schemeClr val="bg1"/>
                </a:solidFill>
                <a:latin typeface="Handwriting - Dakota"/>
                <a:cs typeface="Handwriting - Dakota"/>
              </a:rPr>
              <a:t>doers are the major </a:t>
            </a:r>
            <a:r>
              <a:rPr lang="en-US" sz="1400" b="1" dirty="0" smtClean="0">
                <a:solidFill>
                  <a:schemeClr val="bg1"/>
                </a:solidFill>
                <a:latin typeface="Handwriting - Dakota"/>
                <a:cs typeface="Handwriting - Dakota"/>
              </a:rPr>
              <a:t>thinkers</a:t>
            </a:r>
            <a:endParaRPr lang="en-US" b="1" dirty="0">
              <a:solidFill>
                <a:schemeClr val="bg1"/>
              </a:solidFill>
              <a:latin typeface="Handwriting - Dakota"/>
              <a:cs typeface="Handwriting - Dakota"/>
            </a:endParaRPr>
          </a:p>
        </p:txBody>
      </p:sp>
      <p:sp>
        <p:nvSpPr>
          <p:cNvPr id="3" name="Platshållare för innehåll 2"/>
          <p:cNvSpPr>
            <a:spLocks noGrp="1"/>
          </p:cNvSpPr>
          <p:nvPr>
            <p:ph idx="1"/>
          </p:nvPr>
        </p:nvSpPr>
        <p:spPr>
          <a:xfrm>
            <a:off x="457200" y="1200151"/>
            <a:ext cx="4743466" cy="3394472"/>
          </a:xfrm>
          <a:solidFill>
            <a:srgbClr val="FFFFFF">
              <a:alpha val="70000"/>
            </a:srgbClr>
          </a:solidFill>
        </p:spPr>
        <p:txBody>
          <a:bodyPr>
            <a:noAutofit/>
          </a:bodyPr>
          <a:lstStyle/>
          <a:p>
            <a:pPr marL="0" indent="0">
              <a:buNone/>
            </a:pPr>
            <a:r>
              <a:rPr lang="en-US" sz="800" b="1" dirty="0" smtClean="0"/>
              <a:t>Topic</a:t>
            </a:r>
            <a:r>
              <a:rPr lang="en-US" sz="800" dirty="0" smtClean="0"/>
              <a:t>: </a:t>
            </a:r>
            <a:r>
              <a:rPr lang="en-US" sz="800" dirty="0" smtClean="0"/>
              <a:t>How </a:t>
            </a:r>
            <a:r>
              <a:rPr lang="en-US" sz="800" dirty="0" smtClean="0"/>
              <a:t>to be a part of the next wave of disruption.</a:t>
            </a:r>
          </a:p>
          <a:p>
            <a:pPr marL="0" indent="0">
              <a:buNone/>
            </a:pPr>
            <a:endParaRPr lang="en-US" sz="800" dirty="0"/>
          </a:p>
          <a:p>
            <a:pPr marL="0" indent="0">
              <a:buNone/>
            </a:pPr>
            <a:r>
              <a:rPr lang="en-US" sz="800" b="1" dirty="0" smtClean="0"/>
              <a:t>Purpose: </a:t>
            </a:r>
          </a:p>
          <a:p>
            <a:pPr marL="0" indent="0">
              <a:buNone/>
            </a:pPr>
            <a:r>
              <a:rPr lang="en-US" sz="800" dirty="0" smtClean="0"/>
              <a:t>The purpose of the presentation was to highlight the importance of collaboration between the industry and institutions such as </a:t>
            </a:r>
            <a:r>
              <a:rPr lang="en-US" sz="800" dirty="0" smtClean="0"/>
              <a:t>MIT in Boston. The aim of the presentation was furthermore to share Randall’s </a:t>
            </a:r>
            <a:r>
              <a:rPr lang="en-US" sz="800" dirty="0" smtClean="0"/>
              <a:t>insights on innovation. </a:t>
            </a:r>
          </a:p>
          <a:p>
            <a:pPr marL="0" indent="0">
              <a:buNone/>
            </a:pPr>
            <a:endParaRPr lang="en-US" sz="800" b="1" dirty="0" smtClean="0"/>
          </a:p>
          <a:p>
            <a:pPr marL="0" indent="0">
              <a:buNone/>
            </a:pPr>
            <a:r>
              <a:rPr lang="en-US" sz="800" b="1" dirty="0" smtClean="0"/>
              <a:t>Message: </a:t>
            </a:r>
          </a:p>
          <a:p>
            <a:pPr marL="0" indent="0">
              <a:buNone/>
            </a:pPr>
            <a:r>
              <a:rPr lang="en-US" sz="800" dirty="0" smtClean="0"/>
              <a:t>Randall described </a:t>
            </a:r>
            <a:r>
              <a:rPr lang="en-US" sz="800" dirty="0" smtClean="0"/>
              <a:t>his </a:t>
            </a:r>
            <a:r>
              <a:rPr lang="en-US" sz="800" dirty="0" smtClean="0"/>
              <a:t>insight on what innovation is and where it comes from. He also highlighted why the industry should be connected to communities </a:t>
            </a:r>
            <a:r>
              <a:rPr lang="en-US" sz="800" dirty="0" smtClean="0"/>
              <a:t>and </a:t>
            </a:r>
            <a:r>
              <a:rPr lang="en-US" sz="800" dirty="0" smtClean="0"/>
              <a:t>academy </a:t>
            </a:r>
            <a:r>
              <a:rPr lang="en-US" sz="800" dirty="0" smtClean="0"/>
              <a:t>such </a:t>
            </a:r>
            <a:r>
              <a:rPr lang="en-US" sz="800" dirty="0" smtClean="0"/>
              <a:t>as e.g. </a:t>
            </a:r>
            <a:r>
              <a:rPr lang="en-US" sz="800" dirty="0" smtClean="0"/>
              <a:t>MIT. Randall </a:t>
            </a:r>
            <a:r>
              <a:rPr lang="en-US" sz="800" dirty="0" smtClean="0"/>
              <a:t>stated that i</a:t>
            </a:r>
            <a:r>
              <a:rPr lang="en-US" sz="800" dirty="0" smtClean="0"/>
              <a:t>nnovation </a:t>
            </a:r>
            <a:r>
              <a:rPr lang="en-US" sz="800" dirty="0" smtClean="0"/>
              <a:t>occurs in communities and subcultures. This is why the industry and executives need to be a part of the discourse in these communities. Institutions such as MIT is one example of a community where this valuable discourse is happening. </a:t>
            </a:r>
            <a:r>
              <a:rPr lang="en-US" sz="800" dirty="0" smtClean="0"/>
              <a:t>Randall </a:t>
            </a:r>
            <a:r>
              <a:rPr lang="en-US" sz="800" dirty="0" smtClean="0"/>
              <a:t>highlighted the onl</a:t>
            </a:r>
            <a:r>
              <a:rPr lang="en-US" sz="800" dirty="0" smtClean="0"/>
              <a:t>y an </a:t>
            </a:r>
            <a:r>
              <a:rPr lang="en-US" sz="800" dirty="0" smtClean="0"/>
              <a:t>idea isn’t enough, you also need to demonstrate it. The </a:t>
            </a:r>
            <a:r>
              <a:rPr lang="en-US" sz="800" i="1" dirty="0" smtClean="0"/>
              <a:t>doers</a:t>
            </a:r>
            <a:r>
              <a:rPr lang="en-US" sz="800" dirty="0" smtClean="0"/>
              <a:t> are normally the major </a:t>
            </a:r>
            <a:r>
              <a:rPr lang="en-US" sz="800" i="1" dirty="0" smtClean="0"/>
              <a:t>thinkers</a:t>
            </a:r>
            <a:r>
              <a:rPr lang="en-US" sz="800" dirty="0" smtClean="0"/>
              <a:t>. To really </a:t>
            </a:r>
            <a:r>
              <a:rPr lang="en-US" sz="800" dirty="0" smtClean="0"/>
              <a:t>succeed </a:t>
            </a:r>
            <a:r>
              <a:rPr lang="en-US" sz="800" dirty="0" smtClean="0"/>
              <a:t>you need to me able to do both.  </a:t>
            </a:r>
            <a:endParaRPr lang="en-US" sz="800" dirty="0"/>
          </a:p>
          <a:p>
            <a:pPr marL="0" indent="0">
              <a:buNone/>
            </a:pPr>
            <a:endParaRPr lang="en-US" sz="800" b="1" dirty="0"/>
          </a:p>
          <a:p>
            <a:pPr marL="0" indent="0">
              <a:buNone/>
            </a:pPr>
            <a:r>
              <a:rPr lang="en-US" sz="800" b="1" dirty="0" err="1" smtClean="0"/>
              <a:t>Learnings</a:t>
            </a:r>
            <a:r>
              <a:rPr lang="en-US" sz="800" b="1" dirty="0" smtClean="0"/>
              <a:t>: </a:t>
            </a:r>
          </a:p>
          <a:p>
            <a:pPr marL="0" indent="0">
              <a:buNone/>
            </a:pPr>
            <a:r>
              <a:rPr lang="en-US" sz="800" dirty="0"/>
              <a:t>Innovation </a:t>
            </a:r>
            <a:r>
              <a:rPr lang="en-US" sz="800" dirty="0" smtClean="0"/>
              <a:t>should </a:t>
            </a:r>
            <a:r>
              <a:rPr lang="en-US" sz="800" dirty="0"/>
              <a:t>not be defined as an outcome. It is an argument consisting of a </a:t>
            </a:r>
            <a:r>
              <a:rPr lang="en-US" sz="800" dirty="0" smtClean="0"/>
              <a:t>proposition (if) </a:t>
            </a:r>
            <a:r>
              <a:rPr lang="en-US" sz="800" dirty="0"/>
              <a:t>and a </a:t>
            </a:r>
            <a:r>
              <a:rPr lang="en-US" sz="800" dirty="0" smtClean="0"/>
              <a:t>conclusion (then). The proposition is normally easy to formulate (what are we proposing?). The conclusion (what will this lead to?) is more complex. </a:t>
            </a:r>
            <a:r>
              <a:rPr lang="en-US" sz="800" dirty="0" smtClean="0"/>
              <a:t>The </a:t>
            </a:r>
            <a:r>
              <a:rPr lang="en-US" sz="800" dirty="0"/>
              <a:t>reason to </a:t>
            </a:r>
            <a:r>
              <a:rPr lang="en-US" sz="800" dirty="0" smtClean="0"/>
              <a:t>connect with institutions such as </a:t>
            </a:r>
            <a:r>
              <a:rPr lang="en-US" sz="800" dirty="0"/>
              <a:t>MIT is to be in the community that is trying to change the </a:t>
            </a:r>
            <a:r>
              <a:rPr lang="en-US" sz="800" dirty="0" smtClean="0"/>
              <a:t>world </a:t>
            </a:r>
            <a:r>
              <a:rPr lang="en-US" sz="800" dirty="0"/>
              <a:t>and find the movement that is bigger than your company, that will allow you to grow. </a:t>
            </a:r>
          </a:p>
          <a:p>
            <a:pPr marL="0" indent="0">
              <a:buNone/>
            </a:pPr>
            <a:endParaRPr lang="en-US" sz="800" b="1" dirty="0" smtClean="0"/>
          </a:p>
          <a:p>
            <a:pPr marL="0" indent="0">
              <a:buNone/>
            </a:pPr>
            <a:endParaRPr lang="en-US" sz="800" dirty="0" smtClean="0"/>
          </a:p>
          <a:p>
            <a:pPr marL="0" indent="0">
              <a:buNone/>
            </a:pPr>
            <a:endParaRPr lang="en-US" sz="800" dirty="0" smtClean="0"/>
          </a:p>
          <a:p>
            <a:pPr marL="0" indent="0">
              <a:buNone/>
            </a:pPr>
            <a:endParaRPr lang="en-US" sz="800" dirty="0"/>
          </a:p>
        </p:txBody>
      </p:sp>
    </p:spTree>
    <p:extLst>
      <p:ext uri="{BB962C8B-B14F-4D97-AF65-F5344CB8AC3E}">
        <p14:creationId xmlns:p14="http://schemas.microsoft.com/office/powerpoint/2010/main" val="62031697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Bildobjekt 13" descr="IIA2014-scen.jpg"/>
          <p:cNvPicPr>
            <a:picLocks noChangeAspect="1"/>
          </p:cNvPicPr>
          <p:nvPr/>
        </p:nvPicPr>
        <p:blipFill rotWithShape="1">
          <a:blip r:embed="rId2">
            <a:alphaModFix amt="34000"/>
            <a:extLst>
              <a:ext uri="{28A0092B-C50C-407E-A947-70E740481C1C}">
                <a14:useLocalDpi xmlns:a14="http://schemas.microsoft.com/office/drawing/2010/main" val="0"/>
              </a:ext>
            </a:extLst>
          </a:blip>
          <a:srcRect l="2049" t="15499"/>
          <a:stretch/>
        </p:blipFill>
        <p:spPr>
          <a:xfrm>
            <a:off x="-1" y="-1"/>
            <a:ext cx="9289505" cy="5342587"/>
          </a:xfrm>
          <a:prstGeom prst="rect">
            <a:avLst/>
          </a:prstGeom>
        </p:spPr>
      </p:pic>
      <p:sp>
        <p:nvSpPr>
          <p:cNvPr id="2" name="Rubrik 1"/>
          <p:cNvSpPr>
            <a:spLocks noGrp="1"/>
          </p:cNvSpPr>
          <p:nvPr>
            <p:ph type="title"/>
          </p:nvPr>
        </p:nvSpPr>
        <p:spPr>
          <a:solidFill>
            <a:srgbClr val="FFFFFF">
              <a:alpha val="70000"/>
            </a:srgbClr>
          </a:solidFill>
        </p:spPr>
        <p:txBody>
          <a:bodyPr>
            <a:normAutofit fontScale="90000"/>
          </a:bodyPr>
          <a:lstStyle/>
          <a:p>
            <a:pPr algn="l"/>
            <a:r>
              <a:rPr lang="en-US" sz="3200" dirty="0"/>
              <a:t>Johan </a:t>
            </a:r>
            <a:r>
              <a:rPr lang="en-US" sz="3200" dirty="0" err="1"/>
              <a:t>Ronnestam</a:t>
            </a:r>
            <a:r>
              <a:rPr lang="en-US" sz="3200" dirty="0"/>
              <a:t/>
            </a:r>
            <a:br>
              <a:rPr lang="en-US" sz="3200" dirty="0"/>
            </a:br>
            <a:r>
              <a:rPr lang="en-US" sz="2000" dirty="0"/>
              <a:t>Global Speaker, Entrepreneur and Creative Director</a:t>
            </a:r>
            <a:endParaRPr lang="en-US" sz="2200" dirty="0"/>
          </a:p>
        </p:txBody>
      </p:sp>
      <p:sp>
        <p:nvSpPr>
          <p:cNvPr id="6" name="Rektangel 5"/>
          <p:cNvSpPr/>
          <p:nvPr/>
        </p:nvSpPr>
        <p:spPr>
          <a:xfrm>
            <a:off x="5400643" y="1200151"/>
            <a:ext cx="3286157" cy="3725266"/>
          </a:xfrm>
          <a:prstGeom prst="rect">
            <a:avLst/>
          </a:prstGeom>
          <a:solidFill>
            <a:schemeClr val="tx1">
              <a:lumMod val="85000"/>
              <a:lumOff val="15000"/>
            </a:schemeClr>
          </a:solidFill>
          <a:scene3d>
            <a:camera prst="orthographicFront"/>
            <a:lightRig rig="threePt" dir="t"/>
          </a:scene3d>
          <a:sp3d>
            <a:bevelT w="101600" prst="ribl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bg1"/>
                </a:solidFill>
                <a:latin typeface="Handwriting - Dakota"/>
                <a:cs typeface="Handwriting - Dakota"/>
              </a:rPr>
              <a:t>5 Key </a:t>
            </a:r>
            <a:r>
              <a:rPr lang="en-US" sz="2400" b="1" dirty="0" smtClean="0">
                <a:solidFill>
                  <a:schemeClr val="bg1"/>
                </a:solidFill>
                <a:latin typeface="Handwriting - Dakota"/>
                <a:cs typeface="Handwriting - Dakota"/>
              </a:rPr>
              <a:t>Takeaways</a:t>
            </a:r>
          </a:p>
          <a:p>
            <a:pPr algn="ctr"/>
            <a:endParaRPr lang="en-US" sz="2400" b="1" dirty="0">
              <a:solidFill>
                <a:schemeClr val="bg1"/>
              </a:solidFill>
              <a:latin typeface="Handwriting - Dakota"/>
              <a:cs typeface="Handwriting - Dakota"/>
            </a:endParaRPr>
          </a:p>
          <a:p>
            <a:pPr marL="285750" indent="-285750">
              <a:buFont typeface="Arial"/>
              <a:buChar char="•"/>
            </a:pPr>
            <a:r>
              <a:rPr lang="en-US" sz="1400" b="1" dirty="0">
                <a:solidFill>
                  <a:schemeClr val="bg1"/>
                </a:solidFill>
                <a:latin typeface="Handwriting - Dakota"/>
                <a:cs typeface="Handwriting - Dakota"/>
              </a:rPr>
              <a:t>Demand strategic </a:t>
            </a:r>
            <a:r>
              <a:rPr lang="en-US" sz="1400" b="1" dirty="0" smtClean="0">
                <a:solidFill>
                  <a:schemeClr val="bg1"/>
                </a:solidFill>
                <a:latin typeface="Handwriting - Dakota"/>
                <a:cs typeface="Handwriting - Dakota"/>
              </a:rPr>
              <a:t>outcome</a:t>
            </a:r>
          </a:p>
          <a:p>
            <a:endParaRPr lang="en-US" sz="1400" b="1" dirty="0">
              <a:solidFill>
                <a:schemeClr val="bg1"/>
              </a:solidFill>
              <a:latin typeface="Handwriting - Dakota"/>
              <a:cs typeface="Handwriting - Dakota"/>
            </a:endParaRPr>
          </a:p>
          <a:p>
            <a:pPr marL="285750" indent="-285750">
              <a:buFont typeface="Arial"/>
              <a:buChar char="•"/>
            </a:pPr>
            <a:r>
              <a:rPr lang="en-US" sz="1400" b="1" dirty="0">
                <a:solidFill>
                  <a:schemeClr val="bg1"/>
                </a:solidFill>
                <a:latin typeface="Handwriting - Dakota"/>
                <a:cs typeface="Handwriting - Dakota"/>
              </a:rPr>
              <a:t>One </a:t>
            </a:r>
            <a:r>
              <a:rPr lang="en-US" sz="1400" b="1" dirty="0" smtClean="0">
                <a:solidFill>
                  <a:schemeClr val="bg1"/>
                </a:solidFill>
                <a:latin typeface="Handwriting - Dakota"/>
                <a:cs typeface="Handwriting - Dakota"/>
              </a:rPr>
              <a:t>“fun workshop” </a:t>
            </a:r>
            <a:r>
              <a:rPr lang="en-US" sz="1400" b="1" dirty="0">
                <a:solidFill>
                  <a:schemeClr val="bg1"/>
                </a:solidFill>
                <a:latin typeface="Handwriting - Dakota"/>
                <a:cs typeface="Handwriting - Dakota"/>
              </a:rPr>
              <a:t>a year is not the answer</a:t>
            </a:r>
          </a:p>
          <a:p>
            <a:pPr marL="285750" indent="-285750">
              <a:buFont typeface="Arial"/>
              <a:buChar char="•"/>
            </a:pPr>
            <a:endParaRPr lang="en-US" sz="1400" b="1" dirty="0" smtClean="0">
              <a:solidFill>
                <a:schemeClr val="bg1"/>
              </a:solidFill>
              <a:latin typeface="Handwriting - Dakota"/>
              <a:cs typeface="Handwriting - Dakota"/>
            </a:endParaRPr>
          </a:p>
          <a:p>
            <a:pPr marL="285750" indent="-285750">
              <a:buFont typeface="Arial"/>
              <a:buChar char="•"/>
            </a:pPr>
            <a:r>
              <a:rPr lang="en-US" sz="1400" b="1" dirty="0" smtClean="0">
                <a:solidFill>
                  <a:schemeClr val="bg1"/>
                </a:solidFill>
                <a:latin typeface="Handwriting - Dakota"/>
                <a:cs typeface="Handwriting - Dakota"/>
              </a:rPr>
              <a:t>Leaders</a:t>
            </a:r>
            <a:r>
              <a:rPr lang="en-US" sz="1400" b="1" dirty="0">
                <a:solidFill>
                  <a:schemeClr val="bg1"/>
                </a:solidFill>
                <a:latin typeface="Handwriting - Dakota"/>
                <a:cs typeface="Handwriting - Dakota"/>
              </a:rPr>
              <a:t>, put your money where your mouth is</a:t>
            </a:r>
          </a:p>
          <a:p>
            <a:pPr marL="285750" indent="-285750">
              <a:buFont typeface="Arial"/>
              <a:buChar char="•"/>
            </a:pPr>
            <a:endParaRPr lang="en-US" sz="1400" b="1" dirty="0" smtClean="0">
              <a:solidFill>
                <a:schemeClr val="bg1"/>
              </a:solidFill>
              <a:latin typeface="Handwriting - Dakota"/>
              <a:cs typeface="Handwriting - Dakota"/>
            </a:endParaRPr>
          </a:p>
          <a:p>
            <a:pPr marL="285750" indent="-285750">
              <a:buFont typeface="Arial"/>
              <a:buChar char="•"/>
            </a:pPr>
            <a:r>
              <a:rPr lang="en-US" sz="1400" b="1" dirty="0" smtClean="0">
                <a:solidFill>
                  <a:schemeClr val="bg1"/>
                </a:solidFill>
                <a:latin typeface="Handwriting - Dakota"/>
                <a:cs typeface="Handwriting - Dakota"/>
              </a:rPr>
              <a:t>Don’t </a:t>
            </a:r>
            <a:r>
              <a:rPr lang="en-US" sz="1400" b="1" dirty="0">
                <a:solidFill>
                  <a:schemeClr val="bg1"/>
                </a:solidFill>
                <a:latin typeface="Handwriting - Dakota"/>
                <a:cs typeface="Handwriting - Dakota"/>
              </a:rPr>
              <a:t>expect to disrupt the world</a:t>
            </a:r>
          </a:p>
          <a:p>
            <a:pPr marL="285750" indent="-285750">
              <a:buFont typeface="Arial"/>
              <a:buChar char="•"/>
            </a:pPr>
            <a:endParaRPr lang="en-US" sz="1400" b="1" dirty="0" smtClean="0">
              <a:solidFill>
                <a:schemeClr val="bg1"/>
              </a:solidFill>
              <a:latin typeface="Handwriting - Dakota"/>
              <a:cs typeface="Handwriting - Dakota"/>
            </a:endParaRPr>
          </a:p>
          <a:p>
            <a:pPr marL="285750" indent="-285750">
              <a:buFont typeface="Arial"/>
              <a:buChar char="•"/>
            </a:pPr>
            <a:r>
              <a:rPr lang="en-US" sz="1400" b="1" dirty="0" smtClean="0">
                <a:solidFill>
                  <a:schemeClr val="bg1"/>
                </a:solidFill>
                <a:latin typeface="Handwriting - Dakota"/>
                <a:cs typeface="Handwriting - Dakota"/>
              </a:rPr>
              <a:t>Think </a:t>
            </a:r>
            <a:r>
              <a:rPr lang="en-US" sz="1400" b="1" dirty="0">
                <a:solidFill>
                  <a:schemeClr val="bg1"/>
                </a:solidFill>
                <a:latin typeface="Handwriting - Dakota"/>
                <a:cs typeface="Handwriting - Dakota"/>
              </a:rPr>
              <a:t>marketing &amp; brand early in the </a:t>
            </a:r>
            <a:r>
              <a:rPr lang="en-US" sz="1400" b="1" dirty="0" smtClean="0">
                <a:solidFill>
                  <a:schemeClr val="bg1"/>
                </a:solidFill>
                <a:latin typeface="Handwriting - Dakota"/>
                <a:cs typeface="Handwriting - Dakota"/>
              </a:rPr>
              <a:t>process</a:t>
            </a:r>
            <a:endParaRPr lang="en-US" sz="1400" b="1" dirty="0">
              <a:solidFill>
                <a:schemeClr val="bg1"/>
              </a:solidFill>
              <a:latin typeface="Handwriting - Dakota"/>
              <a:cs typeface="Handwriting - Dakota"/>
            </a:endParaRPr>
          </a:p>
        </p:txBody>
      </p:sp>
      <p:sp>
        <p:nvSpPr>
          <p:cNvPr id="3" name="Platshållare för innehåll 2"/>
          <p:cNvSpPr>
            <a:spLocks noGrp="1"/>
          </p:cNvSpPr>
          <p:nvPr>
            <p:ph idx="1"/>
          </p:nvPr>
        </p:nvSpPr>
        <p:spPr>
          <a:xfrm>
            <a:off x="457200" y="1200151"/>
            <a:ext cx="4743466" cy="3394472"/>
          </a:xfrm>
          <a:solidFill>
            <a:srgbClr val="FFFFFF">
              <a:alpha val="70000"/>
            </a:srgbClr>
          </a:solidFill>
        </p:spPr>
        <p:txBody>
          <a:bodyPr>
            <a:normAutofit lnSpcReduction="10000"/>
          </a:bodyPr>
          <a:lstStyle/>
          <a:p>
            <a:pPr marL="0" indent="0">
              <a:buNone/>
            </a:pPr>
            <a:r>
              <a:rPr lang="en-US" sz="850" b="1" dirty="0"/>
              <a:t>Topic</a:t>
            </a:r>
            <a:r>
              <a:rPr lang="en-US" sz="850" dirty="0"/>
              <a:t>: 30 minute innovation crash course</a:t>
            </a:r>
          </a:p>
          <a:p>
            <a:pPr marL="0" indent="0">
              <a:buNone/>
            </a:pPr>
            <a:endParaRPr lang="en-US" sz="850" dirty="0"/>
          </a:p>
          <a:p>
            <a:pPr marL="0" indent="0">
              <a:buNone/>
            </a:pPr>
            <a:r>
              <a:rPr lang="en-US" sz="850" b="1" dirty="0"/>
              <a:t>Purpose:</a:t>
            </a:r>
          </a:p>
          <a:p>
            <a:pPr marL="0" indent="0">
              <a:buNone/>
            </a:pPr>
            <a:r>
              <a:rPr lang="en-US" sz="850" dirty="0"/>
              <a:t>Johan shared his view on how to approach innovation work. He stressed the important question of when it is time to innovate. For most companies it often comes down to survival. </a:t>
            </a:r>
            <a:endParaRPr lang="en-US" sz="850" b="1" dirty="0"/>
          </a:p>
          <a:p>
            <a:pPr marL="0" indent="0">
              <a:buNone/>
            </a:pPr>
            <a:endParaRPr lang="en-US" sz="850" b="1" dirty="0" smtClean="0"/>
          </a:p>
          <a:p>
            <a:pPr marL="0" indent="0">
              <a:buNone/>
            </a:pPr>
            <a:r>
              <a:rPr lang="en-US" sz="850" b="1" dirty="0" smtClean="0"/>
              <a:t>Message</a:t>
            </a:r>
            <a:r>
              <a:rPr lang="en-US" sz="850" b="1" dirty="0"/>
              <a:t>:</a:t>
            </a:r>
          </a:p>
          <a:p>
            <a:pPr marL="0" indent="0">
              <a:buNone/>
            </a:pPr>
            <a:r>
              <a:rPr lang="en-US" sz="850" dirty="0"/>
              <a:t>Johan stated that there are three types of innovation: </a:t>
            </a:r>
            <a:endParaRPr lang="en-US" sz="850" dirty="0" smtClean="0"/>
          </a:p>
          <a:p>
            <a:pPr>
              <a:buFontTx/>
              <a:buChar char="-"/>
            </a:pPr>
            <a:r>
              <a:rPr lang="en-US" sz="850" dirty="0" smtClean="0"/>
              <a:t>Efficiency</a:t>
            </a:r>
          </a:p>
          <a:p>
            <a:pPr>
              <a:buFontTx/>
              <a:buChar char="-"/>
            </a:pPr>
            <a:r>
              <a:rPr lang="en-US" sz="850" dirty="0" smtClean="0"/>
              <a:t>Evolutionary </a:t>
            </a:r>
          </a:p>
          <a:p>
            <a:pPr>
              <a:buFontTx/>
              <a:buChar char="-"/>
            </a:pPr>
            <a:r>
              <a:rPr lang="en-US" sz="850" dirty="0" smtClean="0"/>
              <a:t>revolutionary innovation</a:t>
            </a:r>
          </a:p>
          <a:p>
            <a:pPr>
              <a:buFontTx/>
              <a:buChar char="-"/>
            </a:pPr>
            <a:endParaRPr lang="en-US" sz="850" dirty="0" smtClean="0"/>
          </a:p>
          <a:p>
            <a:pPr marL="0" indent="0">
              <a:buNone/>
            </a:pPr>
            <a:r>
              <a:rPr lang="en-US" sz="850" dirty="0" smtClean="0"/>
              <a:t>You </a:t>
            </a:r>
            <a:r>
              <a:rPr lang="en-US" sz="850" dirty="0"/>
              <a:t>can tackle these types with three different types of strategies: </a:t>
            </a:r>
            <a:endParaRPr lang="en-US" sz="850" dirty="0" smtClean="0"/>
          </a:p>
          <a:p>
            <a:pPr>
              <a:buFontTx/>
              <a:buChar char="-"/>
            </a:pPr>
            <a:r>
              <a:rPr lang="en-US" sz="850" dirty="0" smtClean="0"/>
              <a:t>being </a:t>
            </a:r>
            <a:r>
              <a:rPr lang="en-US" sz="850" dirty="0"/>
              <a:t>first to market (inventive</a:t>
            </a:r>
            <a:r>
              <a:rPr lang="en-US" sz="850" dirty="0" smtClean="0"/>
              <a:t>)</a:t>
            </a:r>
            <a:endParaRPr lang="en-US" sz="850" dirty="0"/>
          </a:p>
          <a:p>
            <a:pPr>
              <a:buFontTx/>
              <a:buChar char="-"/>
            </a:pPr>
            <a:r>
              <a:rPr lang="en-US" sz="850" dirty="0" smtClean="0"/>
              <a:t>being </a:t>
            </a:r>
            <a:r>
              <a:rPr lang="en-US" sz="850" dirty="0"/>
              <a:t>second but best (adaptive) </a:t>
            </a:r>
            <a:endParaRPr lang="en-US" sz="850" dirty="0" smtClean="0"/>
          </a:p>
          <a:p>
            <a:pPr>
              <a:buFontTx/>
              <a:buChar char="-"/>
            </a:pPr>
            <a:r>
              <a:rPr lang="en-US" sz="850" dirty="0" smtClean="0"/>
              <a:t>with </a:t>
            </a:r>
            <a:r>
              <a:rPr lang="en-US" sz="850" dirty="0"/>
              <a:t>low cost production (economy). </a:t>
            </a:r>
          </a:p>
          <a:p>
            <a:pPr marL="0" indent="0">
              <a:buNone/>
            </a:pPr>
            <a:endParaRPr lang="en-US" sz="850" b="1" dirty="0"/>
          </a:p>
          <a:p>
            <a:pPr marL="0" indent="0">
              <a:buNone/>
            </a:pPr>
            <a:r>
              <a:rPr lang="en-US" sz="850" b="1" dirty="0"/>
              <a:t>Learnings:</a:t>
            </a:r>
          </a:p>
          <a:p>
            <a:pPr marL="0" indent="0">
              <a:buNone/>
            </a:pPr>
            <a:r>
              <a:rPr lang="en-US" sz="850" dirty="0"/>
              <a:t>Release the creativity, follow the neurons and be prepared by having access to supporting tools. Suggestions of such tools where: </a:t>
            </a:r>
            <a:r>
              <a:rPr lang="en-US" sz="850" dirty="0">
                <a:hlinkClick r:id="rId3"/>
              </a:rPr>
              <a:t>mindmeister</a:t>
            </a:r>
            <a:r>
              <a:rPr lang="en-US" sz="850" dirty="0"/>
              <a:t>, </a:t>
            </a:r>
            <a:r>
              <a:rPr lang="en-US" sz="850" dirty="0">
                <a:hlinkClick r:id="rId4"/>
              </a:rPr>
              <a:t>Flipboard</a:t>
            </a:r>
            <a:r>
              <a:rPr lang="en-US" sz="850" dirty="0"/>
              <a:t>, </a:t>
            </a:r>
            <a:r>
              <a:rPr lang="en-US" sz="850" dirty="0">
                <a:hlinkClick r:id="rId5"/>
              </a:rPr>
              <a:t>Pinterest</a:t>
            </a:r>
            <a:r>
              <a:rPr lang="en-US" sz="850" dirty="0"/>
              <a:t>, </a:t>
            </a:r>
            <a:r>
              <a:rPr lang="en-US" sz="850" dirty="0">
                <a:hlinkClick r:id="rId6"/>
              </a:rPr>
              <a:t>OmniOutliner</a:t>
            </a:r>
            <a:r>
              <a:rPr lang="en-US" sz="850" dirty="0"/>
              <a:t> and </a:t>
            </a:r>
            <a:r>
              <a:rPr lang="en-US" sz="850" dirty="0">
                <a:hlinkClick r:id="rId7"/>
              </a:rPr>
              <a:t>Thesaurus</a:t>
            </a:r>
            <a:r>
              <a:rPr lang="en-US" sz="850" dirty="0"/>
              <a:t>.  </a:t>
            </a:r>
            <a:endParaRPr lang="en-US" sz="850" dirty="0" smtClean="0"/>
          </a:p>
          <a:p>
            <a:pPr marL="0" indent="0">
              <a:buNone/>
            </a:pPr>
            <a:endParaRPr lang="en-US" sz="850" dirty="0"/>
          </a:p>
          <a:p>
            <a:pPr marL="0" indent="0" algn="r">
              <a:buNone/>
            </a:pPr>
            <a:r>
              <a:rPr lang="en-US" sz="850" dirty="0"/>
              <a:t>Read more about Johan’s view on innovation on his </a:t>
            </a:r>
            <a:r>
              <a:rPr lang="en-US" sz="850" dirty="0">
                <a:hlinkClick r:id="rId8"/>
              </a:rPr>
              <a:t>blog</a:t>
            </a:r>
            <a:r>
              <a:rPr lang="en-US" sz="850" dirty="0"/>
              <a:t>.</a:t>
            </a:r>
          </a:p>
          <a:p>
            <a:pPr marL="0" indent="0">
              <a:buNone/>
            </a:pPr>
            <a:endParaRPr lang="en-US" sz="850" dirty="0"/>
          </a:p>
          <a:p>
            <a:pPr marL="0" indent="0">
              <a:buNone/>
            </a:pPr>
            <a:endParaRPr lang="en-US" sz="850" dirty="0"/>
          </a:p>
          <a:p>
            <a:pPr marL="0" indent="0">
              <a:buNone/>
            </a:pPr>
            <a:endParaRPr lang="en-US" sz="850" dirty="0"/>
          </a:p>
        </p:txBody>
      </p:sp>
    </p:spTree>
    <p:extLst>
      <p:ext uri="{BB962C8B-B14F-4D97-AF65-F5344CB8AC3E}">
        <p14:creationId xmlns:p14="http://schemas.microsoft.com/office/powerpoint/2010/main" val="1229325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Bildobjekt 13" descr="IIA2014-scen.jpg"/>
          <p:cNvPicPr>
            <a:picLocks noChangeAspect="1"/>
          </p:cNvPicPr>
          <p:nvPr/>
        </p:nvPicPr>
        <p:blipFill rotWithShape="1">
          <a:blip r:embed="rId2">
            <a:alphaModFix amt="34000"/>
            <a:extLst>
              <a:ext uri="{28A0092B-C50C-407E-A947-70E740481C1C}">
                <a14:useLocalDpi xmlns:a14="http://schemas.microsoft.com/office/drawing/2010/main" val="0"/>
              </a:ext>
            </a:extLst>
          </a:blip>
          <a:srcRect l="2049" t="15499"/>
          <a:stretch/>
        </p:blipFill>
        <p:spPr>
          <a:xfrm>
            <a:off x="-1" y="-1"/>
            <a:ext cx="9289505" cy="5342587"/>
          </a:xfrm>
          <a:prstGeom prst="rect">
            <a:avLst/>
          </a:prstGeom>
        </p:spPr>
      </p:pic>
      <p:sp>
        <p:nvSpPr>
          <p:cNvPr id="2" name="Rubrik 1"/>
          <p:cNvSpPr>
            <a:spLocks noGrp="1"/>
          </p:cNvSpPr>
          <p:nvPr>
            <p:ph type="title"/>
          </p:nvPr>
        </p:nvSpPr>
        <p:spPr>
          <a:solidFill>
            <a:srgbClr val="FFFFFF">
              <a:alpha val="70000"/>
            </a:srgbClr>
          </a:solidFill>
        </p:spPr>
        <p:txBody>
          <a:bodyPr>
            <a:normAutofit fontScale="90000"/>
          </a:bodyPr>
          <a:lstStyle/>
          <a:p>
            <a:pPr algn="l"/>
            <a:r>
              <a:rPr lang="en-US" sz="3200" dirty="0" err="1" smtClean="0"/>
              <a:t>Björn</a:t>
            </a:r>
            <a:r>
              <a:rPr lang="en-US" sz="3200" dirty="0" smtClean="0"/>
              <a:t> Larsson </a:t>
            </a:r>
            <a:br>
              <a:rPr lang="en-US" sz="3200" dirty="0" smtClean="0"/>
            </a:br>
            <a:r>
              <a:rPr lang="en-US" sz="2000" dirty="0" smtClean="0"/>
              <a:t>CEO</a:t>
            </a:r>
            <a:r>
              <a:rPr lang="en-US" sz="2000" dirty="0"/>
              <a:t> </a:t>
            </a:r>
            <a:r>
              <a:rPr lang="en-US" sz="2000" dirty="0" smtClean="0"/>
              <a:t>of </a:t>
            </a:r>
            <a:r>
              <a:rPr lang="en-US" sz="2000" dirty="0" err="1" smtClean="0"/>
              <a:t>Zoomability</a:t>
            </a:r>
            <a:endParaRPr lang="en-US" sz="2200" dirty="0"/>
          </a:p>
        </p:txBody>
      </p:sp>
      <p:sp>
        <p:nvSpPr>
          <p:cNvPr id="6" name="Rektangel 5"/>
          <p:cNvSpPr/>
          <p:nvPr/>
        </p:nvSpPr>
        <p:spPr>
          <a:xfrm>
            <a:off x="5400643" y="1200151"/>
            <a:ext cx="3286157" cy="3620640"/>
          </a:xfrm>
          <a:prstGeom prst="rect">
            <a:avLst/>
          </a:prstGeom>
          <a:solidFill>
            <a:schemeClr val="tx1">
              <a:lumMod val="85000"/>
              <a:lumOff val="15000"/>
            </a:schemeClr>
          </a:solidFill>
          <a:scene3d>
            <a:camera prst="orthographicFront"/>
            <a:lightRig rig="threePt" dir="t"/>
          </a:scene3d>
          <a:sp3d>
            <a:bevelT w="101600" prst="riblet"/>
          </a:sp3d>
        </p:spPr>
        <p:style>
          <a:lnRef idx="1">
            <a:schemeClr val="accent1"/>
          </a:lnRef>
          <a:fillRef idx="3">
            <a:schemeClr val="accent1"/>
          </a:fillRef>
          <a:effectRef idx="2">
            <a:schemeClr val="accent1"/>
          </a:effectRef>
          <a:fontRef idx="minor">
            <a:schemeClr val="lt1"/>
          </a:fontRef>
        </p:style>
        <p:txBody>
          <a:bodyPr rtlCol="0" anchor="ctr" anchorCtr="0"/>
          <a:lstStyle/>
          <a:p>
            <a:pPr algn="ctr"/>
            <a:endParaRPr lang="en-US" sz="3200" b="1" dirty="0" smtClean="0">
              <a:solidFill>
                <a:schemeClr val="bg1"/>
              </a:solidFill>
              <a:latin typeface="Handwriting - Dakota"/>
              <a:cs typeface="Handwriting - Dakota"/>
            </a:endParaRPr>
          </a:p>
          <a:p>
            <a:pPr algn="ctr"/>
            <a:r>
              <a:rPr lang="en-US" sz="2400" b="1" dirty="0" smtClean="0">
                <a:solidFill>
                  <a:schemeClr val="bg1"/>
                </a:solidFill>
                <a:latin typeface="Handwriting - Dakota"/>
                <a:cs typeface="Handwriting - Dakota"/>
              </a:rPr>
              <a:t>5 Key Takeaways</a:t>
            </a:r>
          </a:p>
          <a:p>
            <a:pPr marL="285750" indent="-285750">
              <a:buFont typeface="Arial"/>
              <a:buChar char="•"/>
            </a:pPr>
            <a:r>
              <a:rPr lang="en-US" sz="1400" b="1" dirty="0" smtClean="0">
                <a:solidFill>
                  <a:schemeClr val="bg1"/>
                </a:solidFill>
                <a:latin typeface="Handwriting - Dakota"/>
                <a:cs typeface="Handwriting - Dakota"/>
              </a:rPr>
              <a:t>Don</a:t>
            </a:r>
            <a:r>
              <a:rPr lang="uk-UA" sz="1400" b="1" dirty="0" smtClean="0">
                <a:solidFill>
                  <a:schemeClr val="bg1"/>
                </a:solidFill>
                <a:latin typeface="Handwriting - Dakota"/>
                <a:cs typeface="Handwriting - Dakota"/>
              </a:rPr>
              <a:t>’</a:t>
            </a:r>
            <a:r>
              <a:rPr lang="en-US" sz="1400" b="1" dirty="0" smtClean="0">
                <a:solidFill>
                  <a:schemeClr val="bg1"/>
                </a:solidFill>
                <a:latin typeface="Handwriting - Dakota"/>
                <a:cs typeface="Handwriting - Dakota"/>
              </a:rPr>
              <a:t>t let obstacles bring you down, find an innovative way to climb over them </a:t>
            </a:r>
          </a:p>
          <a:p>
            <a:pPr marL="285750" indent="-285750">
              <a:buFont typeface="Arial"/>
              <a:buChar char="•"/>
            </a:pPr>
            <a:r>
              <a:rPr lang="en-US" sz="1400" b="1" dirty="0" smtClean="0">
                <a:solidFill>
                  <a:schemeClr val="bg1"/>
                </a:solidFill>
                <a:latin typeface="Handwriting - Dakota"/>
                <a:cs typeface="Handwriting - Dakota"/>
              </a:rPr>
              <a:t>Don</a:t>
            </a:r>
            <a:r>
              <a:rPr lang="uk-UA" sz="1400" b="1" dirty="0" smtClean="0">
                <a:solidFill>
                  <a:schemeClr val="bg1"/>
                </a:solidFill>
                <a:latin typeface="Handwriting - Dakota"/>
                <a:cs typeface="Handwriting - Dakota"/>
              </a:rPr>
              <a:t>’</a:t>
            </a:r>
            <a:r>
              <a:rPr lang="en-US" sz="1400" b="1" dirty="0" smtClean="0">
                <a:solidFill>
                  <a:schemeClr val="bg1"/>
                </a:solidFill>
                <a:latin typeface="Handwriting - Dakota"/>
                <a:cs typeface="Handwriting - Dakota"/>
              </a:rPr>
              <a:t>t be afraid of small scale testing or showing an unfinished prototype to investors</a:t>
            </a:r>
          </a:p>
          <a:p>
            <a:pPr marL="285750" indent="-285750">
              <a:buFont typeface="Arial"/>
              <a:buChar char="•"/>
            </a:pPr>
            <a:r>
              <a:rPr lang="en-US" sz="1400" b="1" dirty="0" smtClean="0">
                <a:solidFill>
                  <a:schemeClr val="bg1"/>
                </a:solidFill>
                <a:latin typeface="Handwriting - Dakota"/>
                <a:cs typeface="Handwriting - Dakota"/>
              </a:rPr>
              <a:t>Don’t be too protective of your idea, rethinking can be </a:t>
            </a:r>
            <a:r>
              <a:rPr lang="en-US" sz="1400" b="1" dirty="0" smtClean="0">
                <a:solidFill>
                  <a:schemeClr val="bg1"/>
                </a:solidFill>
                <a:latin typeface="Handwriting - Dakota"/>
                <a:cs typeface="Handwriting - Dakota"/>
              </a:rPr>
              <a:t>beneficial</a:t>
            </a:r>
          </a:p>
          <a:p>
            <a:pPr marL="285750" indent="-285750">
              <a:buFont typeface="Arial"/>
              <a:buChar char="•"/>
            </a:pPr>
            <a:r>
              <a:rPr lang="sv-SE" sz="1400" b="1" dirty="0" err="1" smtClean="0">
                <a:solidFill>
                  <a:schemeClr val="bg1"/>
                </a:solidFill>
                <a:latin typeface="Handwriting - Dakota"/>
                <a:cs typeface="Handwriting - Dakota"/>
              </a:rPr>
              <a:t>Allow</a:t>
            </a:r>
            <a:r>
              <a:rPr lang="sv-SE" sz="1400" b="1" dirty="0" smtClean="0">
                <a:solidFill>
                  <a:schemeClr val="bg1"/>
                </a:solidFill>
                <a:latin typeface="Handwriting - Dakota"/>
                <a:cs typeface="Handwriting - Dakota"/>
              </a:rPr>
              <a:t> </a:t>
            </a:r>
            <a:r>
              <a:rPr lang="sv-SE" sz="1400" b="1" dirty="0" err="1" smtClean="0">
                <a:solidFill>
                  <a:schemeClr val="bg1"/>
                </a:solidFill>
                <a:latin typeface="Handwriting - Dakota"/>
                <a:cs typeface="Handwriting - Dakota"/>
              </a:rPr>
              <a:t>your</a:t>
            </a:r>
            <a:r>
              <a:rPr lang="sv-SE" sz="1400" b="1" dirty="0" smtClean="0">
                <a:solidFill>
                  <a:schemeClr val="bg1"/>
                </a:solidFill>
                <a:latin typeface="Handwriting - Dakota"/>
                <a:cs typeface="Handwriting - Dakota"/>
              </a:rPr>
              <a:t> </a:t>
            </a:r>
            <a:r>
              <a:rPr lang="sv-SE" sz="1400" b="1" dirty="0" err="1" smtClean="0">
                <a:solidFill>
                  <a:schemeClr val="bg1"/>
                </a:solidFill>
                <a:latin typeface="Handwriting - Dakota"/>
                <a:cs typeface="Handwriting - Dakota"/>
              </a:rPr>
              <a:t>product</a:t>
            </a:r>
            <a:r>
              <a:rPr lang="sv-SE" sz="1400" b="1" dirty="0" smtClean="0">
                <a:solidFill>
                  <a:schemeClr val="bg1"/>
                </a:solidFill>
                <a:latin typeface="Handwriting - Dakota"/>
                <a:cs typeface="Handwriting - Dakota"/>
              </a:rPr>
              <a:t> </a:t>
            </a:r>
            <a:r>
              <a:rPr lang="sv-SE" sz="1400" b="1" dirty="0" err="1" smtClean="0">
                <a:solidFill>
                  <a:schemeClr val="bg1"/>
                </a:solidFill>
                <a:latin typeface="Handwriting - Dakota"/>
                <a:cs typeface="Handwriting - Dakota"/>
              </a:rPr>
              <a:t>to</a:t>
            </a:r>
            <a:r>
              <a:rPr lang="sv-SE" sz="1400" b="1" dirty="0" smtClean="0">
                <a:solidFill>
                  <a:schemeClr val="bg1"/>
                </a:solidFill>
                <a:latin typeface="Handwriting - Dakota"/>
                <a:cs typeface="Handwriting - Dakota"/>
              </a:rPr>
              <a:t> go </a:t>
            </a:r>
            <a:r>
              <a:rPr lang="sv-SE" sz="1400" b="1" dirty="0" err="1" smtClean="0">
                <a:solidFill>
                  <a:schemeClr val="bg1"/>
                </a:solidFill>
                <a:latin typeface="Handwriting - Dakota"/>
                <a:cs typeface="Handwriting - Dakota"/>
              </a:rPr>
              <a:t>beyond</a:t>
            </a:r>
            <a:r>
              <a:rPr lang="sv-SE" sz="1400" b="1" dirty="0" smtClean="0">
                <a:solidFill>
                  <a:schemeClr val="bg1"/>
                </a:solidFill>
                <a:latin typeface="Handwriting - Dakota"/>
                <a:cs typeface="Handwriting - Dakota"/>
              </a:rPr>
              <a:t> the standard</a:t>
            </a:r>
            <a:endParaRPr lang="en-US" sz="1400" b="1" dirty="0" smtClean="0">
              <a:solidFill>
                <a:schemeClr val="bg1"/>
              </a:solidFill>
              <a:latin typeface="Handwriting - Dakota"/>
              <a:cs typeface="Handwriting - Dakota"/>
            </a:endParaRPr>
          </a:p>
          <a:p>
            <a:pPr marL="285750" indent="-285750">
              <a:buFont typeface="Arial"/>
              <a:buChar char="•"/>
            </a:pPr>
            <a:r>
              <a:rPr lang="en-US" sz="1400" b="1" dirty="0" smtClean="0">
                <a:solidFill>
                  <a:schemeClr val="bg1"/>
                </a:solidFill>
                <a:latin typeface="Handwriting - Dakota"/>
                <a:cs typeface="Handwriting - Dakota"/>
              </a:rPr>
              <a:t>Dare to look differently at a product to see its possibilities, be a pioneer</a:t>
            </a:r>
          </a:p>
          <a:p>
            <a:pPr algn="ctr"/>
            <a:endParaRPr lang="en-US" b="1" dirty="0">
              <a:solidFill>
                <a:schemeClr val="bg1"/>
              </a:solidFill>
              <a:latin typeface="Handwriting - Dakota"/>
              <a:cs typeface="Handwriting - Dakota"/>
            </a:endParaRPr>
          </a:p>
        </p:txBody>
      </p:sp>
      <p:sp>
        <p:nvSpPr>
          <p:cNvPr id="3" name="Platshållare för innehåll 2"/>
          <p:cNvSpPr>
            <a:spLocks noGrp="1"/>
          </p:cNvSpPr>
          <p:nvPr>
            <p:ph idx="1"/>
          </p:nvPr>
        </p:nvSpPr>
        <p:spPr>
          <a:xfrm>
            <a:off x="457200" y="1200151"/>
            <a:ext cx="4743466" cy="3620640"/>
          </a:xfrm>
          <a:solidFill>
            <a:srgbClr val="FFFFFF">
              <a:alpha val="70000"/>
            </a:srgbClr>
          </a:solidFill>
        </p:spPr>
        <p:txBody>
          <a:bodyPr>
            <a:noAutofit/>
          </a:bodyPr>
          <a:lstStyle/>
          <a:p>
            <a:pPr marL="0" indent="0">
              <a:buNone/>
            </a:pPr>
            <a:r>
              <a:rPr lang="en-US" sz="850" b="1" dirty="0" smtClean="0"/>
              <a:t>Topic</a:t>
            </a:r>
            <a:r>
              <a:rPr lang="en-US" sz="850" dirty="0" smtClean="0"/>
              <a:t>: A Free Mind in Motion – The </a:t>
            </a:r>
            <a:r>
              <a:rPr lang="en-US" sz="850" dirty="0" err="1" smtClean="0"/>
              <a:t>Zoomability</a:t>
            </a:r>
            <a:r>
              <a:rPr lang="en-US" sz="850" dirty="0" smtClean="0"/>
              <a:t> Story</a:t>
            </a:r>
          </a:p>
          <a:p>
            <a:pPr marL="0" indent="0">
              <a:buNone/>
            </a:pPr>
            <a:endParaRPr lang="en-US" sz="850" dirty="0"/>
          </a:p>
          <a:p>
            <a:pPr marL="0" indent="0">
              <a:buNone/>
            </a:pPr>
            <a:r>
              <a:rPr lang="en-US" sz="850" b="1" dirty="0" smtClean="0"/>
              <a:t>Purpose: </a:t>
            </a:r>
            <a:endParaRPr lang="en-US" sz="850" b="1" dirty="0" smtClean="0"/>
          </a:p>
          <a:p>
            <a:pPr marL="0" indent="0">
              <a:buNone/>
            </a:pPr>
            <a:r>
              <a:rPr lang="en-US" sz="850" dirty="0" err="1" smtClean="0"/>
              <a:t>Björn</a:t>
            </a:r>
            <a:r>
              <a:rPr lang="en-US" sz="850" dirty="0" smtClean="0"/>
              <a:t> </a:t>
            </a:r>
            <a:r>
              <a:rPr lang="en-US" sz="850" dirty="0" smtClean="0"/>
              <a:t>illustrated the challenges during the commercialization process that occurred when having a disruptive solution that did not fit in the “usual” channels and models of </a:t>
            </a:r>
            <a:r>
              <a:rPr lang="en-US" sz="850" dirty="0" smtClean="0"/>
              <a:t>distribution.</a:t>
            </a:r>
          </a:p>
          <a:p>
            <a:pPr marL="0" indent="0">
              <a:buNone/>
            </a:pPr>
            <a:endParaRPr lang="en-US" sz="850" b="1" dirty="0" smtClean="0"/>
          </a:p>
          <a:p>
            <a:pPr marL="0" indent="0">
              <a:buNone/>
            </a:pPr>
            <a:r>
              <a:rPr lang="en-US" sz="850" b="1" dirty="0" smtClean="0"/>
              <a:t>Message: </a:t>
            </a:r>
            <a:endParaRPr lang="en-US" sz="850" b="1" dirty="0" smtClean="0"/>
          </a:p>
          <a:p>
            <a:pPr marL="0" indent="0">
              <a:buNone/>
            </a:pPr>
            <a:r>
              <a:rPr lang="en-US" sz="850" dirty="0" err="1" smtClean="0"/>
              <a:t>Zoomability</a:t>
            </a:r>
            <a:r>
              <a:rPr lang="en-US" sz="850" dirty="0" smtClean="0"/>
              <a:t> </a:t>
            </a:r>
            <a:r>
              <a:rPr lang="en-US" sz="850" dirty="0" smtClean="0"/>
              <a:t>was the result of a man who saw his wife being unable to walk in the </a:t>
            </a:r>
            <a:r>
              <a:rPr lang="en-US" sz="850" dirty="0" smtClean="0"/>
              <a:t>forest </a:t>
            </a:r>
            <a:r>
              <a:rPr lang="en-US" sz="850" dirty="0" smtClean="0"/>
              <a:t>when her sickness made her bound to a wheelchair. He went against the traditional wheelchair design and split the chassis in two, put one wheel in front of another and built in an ability to lean. This would enable the wheelchair to drive wherever a person could walk, including up and down stairs. Toyota heard of </a:t>
            </a:r>
            <a:r>
              <a:rPr lang="en-US" sz="850" dirty="0" smtClean="0"/>
              <a:t>the invention </a:t>
            </a:r>
            <a:r>
              <a:rPr lang="en-US" sz="850" dirty="0" smtClean="0"/>
              <a:t>and invested enough money for them to develop </a:t>
            </a:r>
            <a:r>
              <a:rPr lang="en-US" sz="850" dirty="0" smtClean="0"/>
              <a:t>a first </a:t>
            </a:r>
            <a:r>
              <a:rPr lang="en-US" sz="850" dirty="0" smtClean="0"/>
              <a:t>Zoom prototype. When Toyota had to abandon the project </a:t>
            </a:r>
            <a:r>
              <a:rPr lang="en-US" sz="850" dirty="0" err="1" smtClean="0"/>
              <a:t>Zoomability</a:t>
            </a:r>
            <a:r>
              <a:rPr lang="en-US" sz="850" dirty="0" smtClean="0"/>
              <a:t> stripped down their design and went back to their original idea of enabling the wheelchair to drive in forests. When the government refused to buy the Zoom </a:t>
            </a:r>
            <a:r>
              <a:rPr lang="en-US" sz="850" dirty="0" smtClean="0"/>
              <a:t>they </a:t>
            </a:r>
            <a:r>
              <a:rPr lang="en-US" sz="850" dirty="0" smtClean="0"/>
              <a:t>found 35 ambassadors and multiple companies willing to buy and test the wheelchairs instead. </a:t>
            </a:r>
            <a:endParaRPr lang="en-US" sz="850" dirty="0" smtClean="0"/>
          </a:p>
          <a:p>
            <a:pPr marL="0" indent="0">
              <a:buNone/>
            </a:pPr>
            <a:endParaRPr lang="en-US" sz="850" dirty="0" smtClean="0"/>
          </a:p>
          <a:p>
            <a:pPr marL="0" indent="0">
              <a:buNone/>
            </a:pPr>
            <a:r>
              <a:rPr lang="en-US" sz="850" b="1" dirty="0" err="1" smtClean="0"/>
              <a:t>Learnings</a:t>
            </a:r>
            <a:r>
              <a:rPr lang="en-US" sz="850" b="1" dirty="0" smtClean="0"/>
              <a:t>: </a:t>
            </a:r>
            <a:endParaRPr lang="en-US" sz="850" b="1" dirty="0" smtClean="0"/>
          </a:p>
          <a:p>
            <a:pPr marL="0" indent="0">
              <a:buNone/>
            </a:pPr>
            <a:r>
              <a:rPr lang="en-US" sz="850" dirty="0" smtClean="0"/>
              <a:t>The </a:t>
            </a:r>
            <a:r>
              <a:rPr lang="en-US" sz="850" dirty="0" smtClean="0"/>
              <a:t>path that the Zoom took from idea to design proves that the road from innovation to product can be long and filled with obstacles. It also proves that innovative thinking can help pass these obstacles. Reaching out and finding people willing to collaborate and test the product is key. </a:t>
            </a:r>
            <a:r>
              <a:rPr lang="en-US" sz="850" dirty="0" smtClean="0"/>
              <a:t>Unfinished </a:t>
            </a:r>
            <a:r>
              <a:rPr lang="en-US" sz="850" dirty="0" smtClean="0"/>
              <a:t>prototypes or small scale testing is sufficient enough as long as it can give the investors an idea of the finished product.</a:t>
            </a:r>
            <a:r>
              <a:rPr lang="en-US" sz="850" dirty="0"/>
              <a:t> </a:t>
            </a:r>
            <a:r>
              <a:rPr lang="en-US" sz="850" dirty="0" smtClean="0"/>
              <a:t>Traditional wheelchairs often have negative connotations, but </a:t>
            </a:r>
            <a:r>
              <a:rPr lang="en-US" sz="850" dirty="0" err="1" smtClean="0"/>
              <a:t>Zoomability</a:t>
            </a:r>
            <a:r>
              <a:rPr lang="en-US" sz="850" dirty="0" smtClean="0"/>
              <a:t> decided to create a product which went against </a:t>
            </a:r>
            <a:r>
              <a:rPr lang="en-US" sz="850" dirty="0" smtClean="0"/>
              <a:t>this. </a:t>
            </a:r>
            <a:r>
              <a:rPr lang="en-US" sz="850" dirty="0" err="1" smtClean="0"/>
              <a:t>Zoomability</a:t>
            </a:r>
            <a:r>
              <a:rPr lang="en-US" sz="850" dirty="0" smtClean="0"/>
              <a:t> dared to create a product that was different from the standard: faster with bold design, and focused around what the customers needed.</a:t>
            </a:r>
          </a:p>
          <a:p>
            <a:pPr marL="0" indent="0">
              <a:buNone/>
            </a:pPr>
            <a:endParaRPr lang="en-US" sz="850" dirty="0" smtClean="0"/>
          </a:p>
          <a:p>
            <a:pPr marL="0" indent="0">
              <a:buNone/>
            </a:pPr>
            <a:endParaRPr lang="en-US" sz="850" dirty="0" smtClean="0"/>
          </a:p>
          <a:p>
            <a:pPr marL="0" indent="0">
              <a:buNone/>
            </a:pPr>
            <a:endParaRPr lang="en-US" sz="850" dirty="0"/>
          </a:p>
        </p:txBody>
      </p:sp>
    </p:spTree>
    <p:extLst>
      <p:ext uri="{BB962C8B-B14F-4D97-AF65-F5344CB8AC3E}">
        <p14:creationId xmlns:p14="http://schemas.microsoft.com/office/powerpoint/2010/main" val="364061803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Bildobjekt 13" descr="IIA2014-scen.jpg"/>
          <p:cNvPicPr>
            <a:picLocks noChangeAspect="1"/>
          </p:cNvPicPr>
          <p:nvPr/>
        </p:nvPicPr>
        <p:blipFill rotWithShape="1">
          <a:blip r:embed="rId2">
            <a:alphaModFix amt="34000"/>
            <a:extLst>
              <a:ext uri="{28A0092B-C50C-407E-A947-70E740481C1C}">
                <a14:useLocalDpi xmlns:a14="http://schemas.microsoft.com/office/drawing/2010/main" val="0"/>
              </a:ext>
            </a:extLst>
          </a:blip>
          <a:srcRect l="2049" t="15499"/>
          <a:stretch/>
        </p:blipFill>
        <p:spPr>
          <a:xfrm>
            <a:off x="-1" y="-1"/>
            <a:ext cx="9289505" cy="5342587"/>
          </a:xfrm>
          <a:prstGeom prst="rect">
            <a:avLst/>
          </a:prstGeom>
        </p:spPr>
      </p:pic>
      <p:sp>
        <p:nvSpPr>
          <p:cNvPr id="2" name="Rubrik 1"/>
          <p:cNvSpPr>
            <a:spLocks noGrp="1"/>
          </p:cNvSpPr>
          <p:nvPr>
            <p:ph type="title"/>
          </p:nvPr>
        </p:nvSpPr>
        <p:spPr>
          <a:solidFill>
            <a:srgbClr val="FFFFFF">
              <a:alpha val="70000"/>
            </a:srgbClr>
          </a:solidFill>
        </p:spPr>
        <p:txBody>
          <a:bodyPr>
            <a:normAutofit fontScale="90000"/>
          </a:bodyPr>
          <a:lstStyle/>
          <a:p>
            <a:pPr algn="l"/>
            <a:r>
              <a:rPr lang="en-US" sz="3200" dirty="0" err="1" smtClean="0"/>
              <a:t>Åsa</a:t>
            </a:r>
            <a:r>
              <a:rPr lang="en-US" sz="3200" dirty="0" smtClean="0"/>
              <a:t> </a:t>
            </a:r>
            <a:r>
              <a:rPr lang="en-US" sz="3200" dirty="0" err="1" smtClean="0"/>
              <a:t>Caap</a:t>
            </a:r>
            <a:r>
              <a:rPr lang="en-US" sz="3200" dirty="0" smtClean="0"/>
              <a:t/>
            </a:r>
            <a:br>
              <a:rPr lang="en-US" sz="3200" dirty="0" smtClean="0"/>
            </a:br>
            <a:r>
              <a:rPr lang="en-US" sz="2000" dirty="0" smtClean="0"/>
              <a:t>CEO and founder of Our Vodka</a:t>
            </a:r>
            <a:endParaRPr lang="en-US" sz="2200" dirty="0"/>
          </a:p>
        </p:txBody>
      </p:sp>
      <p:sp>
        <p:nvSpPr>
          <p:cNvPr id="6" name="Rektangel 5"/>
          <p:cNvSpPr/>
          <p:nvPr/>
        </p:nvSpPr>
        <p:spPr>
          <a:xfrm>
            <a:off x="5400643" y="1200151"/>
            <a:ext cx="3286157" cy="3725266"/>
          </a:xfrm>
          <a:prstGeom prst="rect">
            <a:avLst/>
          </a:prstGeom>
          <a:solidFill>
            <a:schemeClr val="tx1">
              <a:lumMod val="85000"/>
              <a:lumOff val="15000"/>
            </a:schemeClr>
          </a:solidFill>
          <a:scene3d>
            <a:camera prst="orthographicFront"/>
            <a:lightRig rig="threePt" dir="t"/>
          </a:scene3d>
          <a:sp3d>
            <a:bevelT w="101600" prst="riblet"/>
          </a:sp3d>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smtClean="0">
                <a:solidFill>
                  <a:schemeClr val="bg1"/>
                </a:solidFill>
                <a:latin typeface="Handwriting - Dakota"/>
                <a:cs typeface="Handwriting - Dakota"/>
              </a:rPr>
              <a:t>5 Key </a:t>
            </a:r>
            <a:r>
              <a:rPr lang="en-US" sz="2400" b="1" dirty="0" smtClean="0">
                <a:solidFill>
                  <a:schemeClr val="bg1"/>
                </a:solidFill>
                <a:latin typeface="Handwriting - Dakota"/>
                <a:cs typeface="Handwriting - Dakota"/>
              </a:rPr>
              <a:t>Takeaways</a:t>
            </a:r>
          </a:p>
          <a:p>
            <a:pPr algn="ctr"/>
            <a:endParaRPr lang="en-US" sz="2400" b="1" dirty="0" smtClean="0">
              <a:solidFill>
                <a:schemeClr val="bg1"/>
              </a:solidFill>
              <a:latin typeface="Handwriting - Dakota"/>
              <a:cs typeface="Handwriting - Dakota"/>
            </a:endParaRPr>
          </a:p>
          <a:p>
            <a:pPr marL="285750" indent="-285750">
              <a:buFont typeface="Arial"/>
              <a:buChar char="•"/>
            </a:pPr>
            <a:r>
              <a:rPr lang="en-US" sz="1400" b="1" dirty="0" smtClean="0">
                <a:solidFill>
                  <a:schemeClr val="bg1"/>
                </a:solidFill>
                <a:latin typeface="Handwriting - Dakota"/>
                <a:cs typeface="Handwriting - Dakota"/>
              </a:rPr>
              <a:t>A startup is not a small version of a large company</a:t>
            </a:r>
          </a:p>
          <a:p>
            <a:pPr marL="285750" indent="-285750">
              <a:buFont typeface="Arial"/>
              <a:buChar char="•"/>
            </a:pPr>
            <a:endParaRPr lang="en-US" sz="1400" b="1" dirty="0" smtClean="0">
              <a:solidFill>
                <a:schemeClr val="bg1"/>
              </a:solidFill>
              <a:latin typeface="Handwriting - Dakota"/>
              <a:cs typeface="Handwriting - Dakota"/>
            </a:endParaRPr>
          </a:p>
          <a:p>
            <a:pPr marL="285750" indent="-285750">
              <a:buFont typeface="Arial"/>
              <a:buChar char="•"/>
            </a:pPr>
            <a:r>
              <a:rPr lang="en-US" sz="1400" b="1" dirty="0" smtClean="0">
                <a:solidFill>
                  <a:schemeClr val="bg1"/>
                </a:solidFill>
                <a:latin typeface="Handwriting - Dakota"/>
                <a:cs typeface="Handwriting - Dakota"/>
              </a:rPr>
              <a:t>An </a:t>
            </a:r>
            <a:r>
              <a:rPr lang="en-US" sz="1400" b="1" dirty="0" err="1">
                <a:solidFill>
                  <a:schemeClr val="bg1"/>
                </a:solidFill>
                <a:latin typeface="Handwriting - Dakota"/>
                <a:cs typeface="Handwriting - Dakota"/>
              </a:rPr>
              <a:t>intrapreneur</a:t>
            </a:r>
            <a:r>
              <a:rPr lang="en-US" sz="1400" b="1" dirty="0">
                <a:solidFill>
                  <a:schemeClr val="bg1"/>
                </a:solidFill>
                <a:latin typeface="Handwriting - Dakota"/>
                <a:cs typeface="Handwriting - Dakota"/>
              </a:rPr>
              <a:t> doesn’t have to be </a:t>
            </a:r>
            <a:r>
              <a:rPr lang="en-US" sz="1400" b="1" dirty="0" smtClean="0">
                <a:solidFill>
                  <a:schemeClr val="bg1"/>
                </a:solidFill>
                <a:latin typeface="Handwriting - Dakota"/>
                <a:cs typeface="Handwriting - Dakota"/>
              </a:rPr>
              <a:t>corporate</a:t>
            </a:r>
          </a:p>
          <a:p>
            <a:pPr marL="285750" indent="-285750">
              <a:buFont typeface="Arial"/>
              <a:buChar char="•"/>
            </a:pPr>
            <a:endParaRPr lang="en-US" sz="1400" b="1" dirty="0" smtClean="0">
              <a:solidFill>
                <a:schemeClr val="bg1"/>
              </a:solidFill>
              <a:latin typeface="Handwriting - Dakota"/>
              <a:cs typeface="Handwriting - Dakota"/>
            </a:endParaRPr>
          </a:p>
          <a:p>
            <a:pPr marL="285750" indent="-285750">
              <a:buFont typeface="Arial"/>
              <a:buChar char="•"/>
            </a:pPr>
            <a:r>
              <a:rPr lang="en-US" sz="1400" b="1" dirty="0" smtClean="0">
                <a:solidFill>
                  <a:schemeClr val="bg1"/>
                </a:solidFill>
                <a:latin typeface="Handwriting - Dakota"/>
                <a:cs typeface="Handwriting - Dakota"/>
              </a:rPr>
              <a:t>Keep </a:t>
            </a:r>
            <a:r>
              <a:rPr lang="en-US" sz="1400" b="1" dirty="0" smtClean="0">
                <a:solidFill>
                  <a:schemeClr val="bg1"/>
                </a:solidFill>
                <a:latin typeface="Handwriting - Dakota"/>
                <a:cs typeface="Handwriting - Dakota"/>
              </a:rPr>
              <a:t>someone in your team outside the corporation</a:t>
            </a:r>
          </a:p>
          <a:p>
            <a:pPr marL="285750" indent="-285750">
              <a:buFont typeface="Arial"/>
              <a:buChar char="•"/>
            </a:pPr>
            <a:endParaRPr lang="en-US" sz="1400" b="1" dirty="0" smtClean="0">
              <a:solidFill>
                <a:schemeClr val="bg1"/>
              </a:solidFill>
              <a:latin typeface="Handwriting - Dakota"/>
              <a:cs typeface="Handwriting - Dakota"/>
            </a:endParaRPr>
          </a:p>
          <a:p>
            <a:pPr marL="285750" indent="-285750">
              <a:buFont typeface="Arial"/>
              <a:buChar char="•"/>
            </a:pPr>
            <a:r>
              <a:rPr lang="en-US" sz="1400" b="1" dirty="0" smtClean="0">
                <a:solidFill>
                  <a:schemeClr val="bg1"/>
                </a:solidFill>
                <a:latin typeface="Handwriting - Dakota"/>
                <a:cs typeface="Handwriting - Dakota"/>
              </a:rPr>
              <a:t>Explore </a:t>
            </a:r>
            <a:r>
              <a:rPr lang="en-US" sz="1400" b="1" dirty="0" smtClean="0">
                <a:solidFill>
                  <a:schemeClr val="bg1"/>
                </a:solidFill>
                <a:latin typeface="Handwriting - Dakota"/>
                <a:cs typeface="Handwriting - Dakota"/>
              </a:rPr>
              <a:t>an unknown path</a:t>
            </a:r>
          </a:p>
          <a:p>
            <a:pPr marL="285750" indent="-285750">
              <a:buFont typeface="Arial"/>
              <a:buChar char="•"/>
            </a:pPr>
            <a:endParaRPr lang="en-US" sz="1400" b="1" dirty="0" smtClean="0">
              <a:solidFill>
                <a:schemeClr val="bg1"/>
              </a:solidFill>
              <a:latin typeface="Handwriting - Dakota"/>
              <a:cs typeface="Handwriting - Dakota"/>
            </a:endParaRPr>
          </a:p>
          <a:p>
            <a:pPr marL="285750" indent="-285750">
              <a:buFont typeface="Arial"/>
              <a:buChar char="•"/>
            </a:pPr>
            <a:r>
              <a:rPr lang="en-US" sz="1400" b="1" dirty="0" smtClean="0">
                <a:solidFill>
                  <a:schemeClr val="bg1"/>
                </a:solidFill>
                <a:latin typeface="Handwriting - Dakota"/>
                <a:cs typeface="Handwriting - Dakota"/>
              </a:rPr>
              <a:t>Keep </a:t>
            </a:r>
            <a:r>
              <a:rPr lang="en-US" sz="1400" b="1" dirty="0">
                <a:solidFill>
                  <a:schemeClr val="bg1"/>
                </a:solidFill>
                <a:latin typeface="Handwriting - Dakota"/>
                <a:cs typeface="Handwriting - Dakota"/>
              </a:rPr>
              <a:t>your vision and goal </a:t>
            </a:r>
            <a:r>
              <a:rPr lang="en-US" sz="1400" b="1" dirty="0" smtClean="0">
                <a:solidFill>
                  <a:schemeClr val="bg1"/>
                </a:solidFill>
                <a:latin typeface="Handwriting - Dakota"/>
                <a:cs typeface="Handwriting - Dakota"/>
              </a:rPr>
              <a:t>clear</a:t>
            </a:r>
            <a:endParaRPr lang="en-US" sz="1400" b="1" dirty="0" smtClean="0">
              <a:solidFill>
                <a:schemeClr val="bg1"/>
              </a:solidFill>
              <a:latin typeface="Handwriting - Dakota"/>
              <a:cs typeface="Handwriting - Dakota"/>
            </a:endParaRPr>
          </a:p>
          <a:p>
            <a:pPr marL="285750" indent="-285750">
              <a:buFont typeface="Arial"/>
              <a:buChar char="•"/>
            </a:pPr>
            <a:endParaRPr lang="en-US" b="1" dirty="0" smtClean="0">
              <a:solidFill>
                <a:schemeClr val="bg1"/>
              </a:solidFill>
              <a:latin typeface="Handwriting - Dakota"/>
              <a:cs typeface="Handwriting - Dakota"/>
            </a:endParaRPr>
          </a:p>
        </p:txBody>
      </p:sp>
      <p:sp>
        <p:nvSpPr>
          <p:cNvPr id="3" name="Platshållare för innehåll 2"/>
          <p:cNvSpPr>
            <a:spLocks noGrp="1"/>
          </p:cNvSpPr>
          <p:nvPr>
            <p:ph idx="1"/>
          </p:nvPr>
        </p:nvSpPr>
        <p:spPr>
          <a:xfrm>
            <a:off x="457200" y="1200151"/>
            <a:ext cx="4743466" cy="3394472"/>
          </a:xfrm>
          <a:solidFill>
            <a:srgbClr val="FFFFFF">
              <a:alpha val="70000"/>
            </a:srgbClr>
          </a:solidFill>
        </p:spPr>
        <p:txBody>
          <a:bodyPr>
            <a:normAutofit/>
          </a:bodyPr>
          <a:lstStyle/>
          <a:p>
            <a:pPr marL="0" indent="0">
              <a:buNone/>
            </a:pPr>
            <a:r>
              <a:rPr lang="en-US" sz="850" b="1" dirty="0" smtClean="0"/>
              <a:t>Topic</a:t>
            </a:r>
            <a:r>
              <a:rPr lang="en-US" sz="850" dirty="0" smtClean="0"/>
              <a:t>: </a:t>
            </a:r>
            <a:r>
              <a:rPr lang="en-US" sz="850" dirty="0" err="1" smtClean="0"/>
              <a:t>Intrapreneurship</a:t>
            </a:r>
            <a:r>
              <a:rPr lang="en-US" sz="850" dirty="0" smtClean="0"/>
              <a:t> </a:t>
            </a:r>
            <a:r>
              <a:rPr lang="en-US" sz="850" dirty="0" smtClean="0"/>
              <a:t>and how to run a startup within a large corporation.</a:t>
            </a:r>
          </a:p>
          <a:p>
            <a:pPr marL="0" indent="0">
              <a:buNone/>
            </a:pPr>
            <a:endParaRPr lang="en-US" sz="850" b="1" dirty="0" smtClean="0"/>
          </a:p>
          <a:p>
            <a:pPr marL="0" indent="0">
              <a:buNone/>
            </a:pPr>
            <a:r>
              <a:rPr lang="en-US" sz="850" b="1" dirty="0" smtClean="0"/>
              <a:t>Purpose: </a:t>
            </a:r>
          </a:p>
          <a:p>
            <a:pPr marL="0" indent="0">
              <a:buNone/>
            </a:pPr>
            <a:r>
              <a:rPr lang="en-US" sz="850" dirty="0" err="1" smtClean="0"/>
              <a:t>Åsa</a:t>
            </a:r>
            <a:r>
              <a:rPr lang="en-US" sz="850" dirty="0" smtClean="0"/>
              <a:t> shared her experiences of being a successful </a:t>
            </a:r>
            <a:r>
              <a:rPr lang="en-US" sz="850" dirty="0" err="1" smtClean="0"/>
              <a:t>intrapreneur</a:t>
            </a:r>
            <a:r>
              <a:rPr lang="en-US" sz="850" dirty="0" smtClean="0"/>
              <a:t> within a large corporation. As an employee at The Absolut Company, </a:t>
            </a:r>
            <a:r>
              <a:rPr lang="en-US" sz="850" dirty="0" err="1" smtClean="0"/>
              <a:t>Åsa</a:t>
            </a:r>
            <a:r>
              <a:rPr lang="en-US" sz="850" dirty="0" smtClean="0"/>
              <a:t> manage to successfully launch the startup </a:t>
            </a:r>
            <a:r>
              <a:rPr lang="en-US" sz="850" i="1" dirty="0" smtClean="0"/>
              <a:t>Our Vodka</a:t>
            </a:r>
            <a:r>
              <a:rPr lang="en-US" sz="850" dirty="0" smtClean="0"/>
              <a:t>. The aim of the presentation was to share her experiences and </a:t>
            </a:r>
            <a:r>
              <a:rPr lang="en-US" sz="850" dirty="0" err="1" smtClean="0"/>
              <a:t>learnings</a:t>
            </a:r>
            <a:r>
              <a:rPr lang="en-US" sz="850" dirty="0" smtClean="0"/>
              <a:t> from her journey- which is still ongoing. </a:t>
            </a:r>
            <a:endParaRPr lang="en-US" sz="850" dirty="0" smtClean="0"/>
          </a:p>
          <a:p>
            <a:pPr marL="0" indent="0">
              <a:buNone/>
            </a:pPr>
            <a:endParaRPr lang="en-US" sz="850" b="1" dirty="0" smtClean="0"/>
          </a:p>
          <a:p>
            <a:pPr marL="0" indent="0">
              <a:buNone/>
            </a:pPr>
            <a:r>
              <a:rPr lang="en-US" sz="850" b="1" dirty="0" smtClean="0"/>
              <a:t>Message:</a:t>
            </a:r>
          </a:p>
          <a:p>
            <a:pPr marL="0" indent="0">
              <a:buNone/>
            </a:pPr>
            <a:r>
              <a:rPr lang="en-US" sz="850" dirty="0" smtClean="0"/>
              <a:t>To win you need to have a crazy driver and a brave team. You also need to be prepared that your </a:t>
            </a:r>
            <a:r>
              <a:rPr lang="en-US" sz="850" dirty="0" smtClean="0"/>
              <a:t>job </a:t>
            </a:r>
            <a:r>
              <a:rPr lang="en-US" sz="850" dirty="0" smtClean="0"/>
              <a:t>description will change form day to day. You will run into problems and </a:t>
            </a:r>
            <a:r>
              <a:rPr lang="en-US" sz="850" dirty="0" smtClean="0"/>
              <a:t>difficulties., and it demands flexibility and innovative thinking. What </a:t>
            </a:r>
            <a:r>
              <a:rPr lang="en-US" sz="850" dirty="0" smtClean="0"/>
              <a:t>you learn from today’s difficulties is what will make you succeed tomorrow.</a:t>
            </a:r>
            <a:endParaRPr lang="en-US" sz="850" b="1" dirty="0" smtClean="0"/>
          </a:p>
          <a:p>
            <a:pPr marL="0" indent="0">
              <a:buNone/>
            </a:pPr>
            <a:endParaRPr lang="en-US" sz="850" b="1" dirty="0"/>
          </a:p>
          <a:p>
            <a:pPr marL="0" indent="0">
              <a:buNone/>
            </a:pPr>
            <a:r>
              <a:rPr lang="en-US" sz="850" b="1" dirty="0" err="1" smtClean="0"/>
              <a:t>Learnings</a:t>
            </a:r>
            <a:r>
              <a:rPr lang="en-US" sz="850" b="1" dirty="0" smtClean="0"/>
              <a:t>:</a:t>
            </a:r>
          </a:p>
          <a:p>
            <a:pPr marL="0" indent="0">
              <a:buNone/>
            </a:pPr>
            <a:r>
              <a:rPr lang="en-US" sz="850" dirty="0" smtClean="0"/>
              <a:t>By exploring unknown paths you will gain experience that will keep you ahead of competition in the future. The unknown path can be a struggle for the corporation that isn’t used to the uncertainty. To be able to solve unexpected problems, you need all types </a:t>
            </a:r>
            <a:r>
              <a:rPr lang="en-US" sz="850" dirty="0"/>
              <a:t>o</a:t>
            </a:r>
            <a:r>
              <a:rPr lang="en-US" sz="850" dirty="0" smtClean="0"/>
              <a:t>f competences </a:t>
            </a:r>
            <a:r>
              <a:rPr lang="en-US" sz="850" dirty="0" smtClean="0"/>
              <a:t>in your </a:t>
            </a:r>
            <a:r>
              <a:rPr lang="en-US" sz="850" dirty="0" smtClean="0"/>
              <a:t>team.</a:t>
            </a:r>
          </a:p>
          <a:p>
            <a:pPr marL="0" indent="0">
              <a:buNone/>
            </a:pPr>
            <a:endParaRPr lang="en-US" sz="850" b="1" dirty="0" smtClean="0"/>
          </a:p>
          <a:p>
            <a:pPr marL="0" indent="0">
              <a:buNone/>
            </a:pPr>
            <a:endParaRPr lang="en-US" sz="850" dirty="0" smtClean="0"/>
          </a:p>
          <a:p>
            <a:pPr marL="0" indent="0">
              <a:buNone/>
            </a:pPr>
            <a:endParaRPr lang="en-US" sz="850" dirty="0" smtClean="0"/>
          </a:p>
          <a:p>
            <a:pPr marL="0" indent="0">
              <a:buNone/>
            </a:pPr>
            <a:endParaRPr lang="en-US" sz="850" dirty="0"/>
          </a:p>
        </p:txBody>
      </p:sp>
    </p:spTree>
    <p:extLst>
      <p:ext uri="{BB962C8B-B14F-4D97-AF65-F5344CB8AC3E}">
        <p14:creationId xmlns:p14="http://schemas.microsoft.com/office/powerpoint/2010/main" val="391109387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tshållare för innehåll 3" descr="iP-join-us-webb-bildspel-logos.jpg"/>
          <p:cNvPicPr>
            <a:picLocks noGrp="1" noChangeAspect="1"/>
          </p:cNvPicPr>
          <p:nvPr>
            <p:ph idx="1"/>
          </p:nvPr>
        </p:nvPicPr>
        <p:blipFill>
          <a:blip r:embed="rId2">
            <a:extLst>
              <a:ext uri="{28A0092B-C50C-407E-A947-70E740481C1C}">
                <a14:useLocalDpi xmlns:a14="http://schemas.microsoft.com/office/drawing/2010/main" val="0"/>
              </a:ext>
            </a:extLst>
          </a:blip>
          <a:srcRect t="18571" b="18571"/>
          <a:stretch>
            <a:fillRect/>
          </a:stretch>
        </p:blipFill>
        <p:spPr>
          <a:xfrm>
            <a:off x="457200" y="780975"/>
            <a:ext cx="8229600" cy="3394472"/>
          </a:xfrm>
        </p:spPr>
      </p:pic>
      <p:sp>
        <p:nvSpPr>
          <p:cNvPr id="5" name="textruta 4"/>
          <p:cNvSpPr txBox="1"/>
          <p:nvPr/>
        </p:nvSpPr>
        <p:spPr>
          <a:xfrm>
            <a:off x="3124431" y="4455516"/>
            <a:ext cx="3099251" cy="400110"/>
          </a:xfrm>
          <a:prstGeom prst="rect">
            <a:avLst/>
          </a:prstGeom>
          <a:noFill/>
        </p:spPr>
        <p:txBody>
          <a:bodyPr wrap="none" rtlCol="0">
            <a:spAutoFit/>
          </a:bodyPr>
          <a:lstStyle/>
          <a:p>
            <a:r>
              <a:rPr lang="en-US" sz="2000" dirty="0">
                <a:solidFill>
                  <a:srgbClr val="7F7F7F"/>
                </a:solidFill>
              </a:rPr>
              <a:t>v</a:t>
            </a:r>
            <a:r>
              <a:rPr lang="en-US" sz="2000" dirty="0" smtClean="0">
                <a:solidFill>
                  <a:srgbClr val="7F7F7F"/>
                </a:solidFill>
              </a:rPr>
              <a:t>isit </a:t>
            </a:r>
            <a:r>
              <a:rPr lang="en-US" sz="2000" dirty="0" smtClean="0">
                <a:solidFill>
                  <a:srgbClr val="7F7F7F"/>
                </a:solidFill>
                <a:hlinkClick r:id="rId3"/>
              </a:rPr>
              <a:t>innovationpioneers.net</a:t>
            </a:r>
            <a:endParaRPr lang="en-US" sz="2000" dirty="0">
              <a:solidFill>
                <a:srgbClr val="7F7F7F"/>
              </a:solidFill>
            </a:endParaRPr>
          </a:p>
        </p:txBody>
      </p:sp>
    </p:spTree>
    <p:extLst>
      <p:ext uri="{BB962C8B-B14F-4D97-AF65-F5344CB8AC3E}">
        <p14:creationId xmlns:p14="http://schemas.microsoft.com/office/powerpoint/2010/main" val="308020673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2032</TotalTime>
  <Words>2976</Words>
  <Application>Microsoft Macintosh PowerPoint</Application>
  <PresentationFormat>Bildspel på skärmen (16:9)</PresentationFormat>
  <Paragraphs>282</Paragraphs>
  <Slides>9</Slides>
  <Notes>1</Notes>
  <HiddenSlides>0</HiddenSlides>
  <MMClips>0</MMClips>
  <ScaleCrop>false</ScaleCrop>
  <HeadingPairs>
    <vt:vector size="4" baseType="variant">
      <vt:variant>
        <vt:lpstr>Tema</vt:lpstr>
      </vt:variant>
      <vt:variant>
        <vt:i4>1</vt:i4>
      </vt:variant>
      <vt:variant>
        <vt:lpstr>Bildrubriker</vt:lpstr>
      </vt:variant>
      <vt:variant>
        <vt:i4>9</vt:i4>
      </vt:variant>
    </vt:vector>
  </HeadingPairs>
  <TitlesOfParts>
    <vt:vector size="10" baseType="lpstr">
      <vt:lpstr>Office-tema</vt:lpstr>
      <vt:lpstr>Innovation in Action 2016</vt:lpstr>
      <vt:lpstr>Pär Larshans CSO of Ragn Sells</vt:lpstr>
      <vt:lpstr>Elin Elkehag Founder and CEO of Stilla </vt:lpstr>
      <vt:lpstr>Filistin Aloul and Amjad Aloul Founders of Crossborder Communication </vt:lpstr>
      <vt:lpstr>Randall Wright Senior Industrial Liaison Officer at MIT</vt:lpstr>
      <vt:lpstr>Johan Ronnestam Global Speaker, Entrepreneur and Creative Director</vt:lpstr>
      <vt:lpstr>Björn Larsson  CEO of Zoomability</vt:lpstr>
      <vt:lpstr>Åsa Caap CEO and founder of Our Vodka</vt:lpstr>
      <vt:lpstr>PowerPoint-presentation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Innovation in Action 2016</dc:title>
  <dc:creator>Shirine Bauer</dc:creator>
  <cp:lastModifiedBy>Shirine Bauer</cp:lastModifiedBy>
  <cp:revision>33</cp:revision>
  <dcterms:created xsi:type="dcterms:W3CDTF">2016-11-06T13:50:42Z</dcterms:created>
  <dcterms:modified xsi:type="dcterms:W3CDTF">2016-11-21T21:06:59Z</dcterms:modified>
</cp:coreProperties>
</file>