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6" d="100"/>
          <a:sy n="66" d="100"/>
        </p:scale>
        <p:origin x="679"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17C9B570-75BB-490C-A926-5B62B75B0988}" type="datetimeFigureOut">
              <a:rPr lang="sv-SE" smtClean="0"/>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132883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C9B570-75BB-490C-A926-5B62B75B0988}" type="datetimeFigureOut">
              <a:rPr lang="sv-SE" smtClean="0"/>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320657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C9B570-75BB-490C-A926-5B62B75B0988}" type="datetimeFigureOut">
              <a:rPr lang="sv-SE" smtClean="0"/>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426558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C9B570-75BB-490C-A926-5B62B75B0988}" type="datetimeFigureOut">
              <a:rPr lang="sv-SE" smtClean="0"/>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308184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17C9B570-75BB-490C-A926-5B62B75B0988}" type="datetimeFigureOut">
              <a:rPr lang="sv-SE" smtClean="0"/>
              <a:t>2016-10-20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394289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7C9B570-75BB-490C-A926-5B62B75B0988}" type="datetimeFigureOut">
              <a:rPr lang="sv-SE" smtClean="0"/>
              <a:t>2016-10-20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91079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7C9B570-75BB-490C-A926-5B62B75B0988}" type="datetimeFigureOut">
              <a:rPr lang="sv-SE" smtClean="0"/>
              <a:t>2016-10-20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348304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7C9B570-75BB-490C-A926-5B62B75B0988}" type="datetimeFigureOut">
              <a:rPr lang="sv-SE" smtClean="0"/>
              <a:t>2016-10-20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396287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C9B570-75BB-490C-A926-5B62B75B0988}" type="datetimeFigureOut">
              <a:rPr lang="sv-SE" smtClean="0"/>
              <a:t>2016-10-20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23646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7C9B570-75BB-490C-A926-5B62B75B0988}" type="datetimeFigureOut">
              <a:rPr lang="sv-SE" smtClean="0"/>
              <a:t>2016-10-20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85001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7C9B570-75BB-490C-A926-5B62B75B0988}" type="datetimeFigureOut">
              <a:rPr lang="sv-SE" smtClean="0"/>
              <a:t>2016-10-20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5A4E8D-5A91-42D4-8CBA-3E6BD21B060B}" type="slidenum">
              <a:rPr lang="sv-SE" smtClean="0"/>
              <a:t>‹#›</a:t>
            </a:fld>
            <a:endParaRPr lang="sv-SE"/>
          </a:p>
        </p:txBody>
      </p:sp>
    </p:spTree>
    <p:extLst>
      <p:ext uri="{BB962C8B-B14F-4D97-AF65-F5344CB8AC3E}">
        <p14:creationId xmlns:p14="http://schemas.microsoft.com/office/powerpoint/2010/main" val="393878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9B570-75BB-490C-A926-5B62B75B0988}" type="datetimeFigureOut">
              <a:rPr lang="sv-SE" smtClean="0"/>
              <a:t>2016-10-20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A4E8D-5A91-42D4-8CBA-3E6BD21B060B}" type="slidenum">
              <a:rPr lang="sv-SE" smtClean="0"/>
              <a:t>‹#›</a:t>
            </a:fld>
            <a:endParaRPr lang="sv-SE"/>
          </a:p>
        </p:txBody>
      </p:sp>
    </p:spTree>
    <p:extLst>
      <p:ext uri="{BB962C8B-B14F-4D97-AF65-F5344CB8AC3E}">
        <p14:creationId xmlns:p14="http://schemas.microsoft.com/office/powerpoint/2010/main" val="230881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ople.csail.mit.edu/vganesh/summerschool/mit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94" y="1228521"/>
            <a:ext cx="7553325" cy="23241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Bildobjekt 4"/>
          <p:cNvPicPr>
            <a:picLocks noChangeAspect="1"/>
          </p:cNvPicPr>
          <p:nvPr/>
        </p:nvPicPr>
        <p:blipFill>
          <a:blip r:embed="rId3">
            <a:alphaModFix amt="26000"/>
          </a:blip>
          <a:stretch>
            <a:fillRect/>
          </a:stretch>
        </p:blipFill>
        <p:spPr>
          <a:xfrm>
            <a:off x="-45323" y="0"/>
            <a:ext cx="12237323"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499" y="5621846"/>
            <a:ext cx="2272562" cy="1035759"/>
          </a:xfrm>
          <a:prstGeom prst="rect">
            <a:avLst/>
          </a:prstGeom>
        </p:spPr>
      </p:pic>
      <p:sp>
        <p:nvSpPr>
          <p:cNvPr id="2" name="Title 1"/>
          <p:cNvSpPr>
            <a:spLocks noGrp="1"/>
          </p:cNvSpPr>
          <p:nvPr>
            <p:ph type="ctrTitle"/>
          </p:nvPr>
        </p:nvSpPr>
        <p:spPr>
          <a:xfrm>
            <a:off x="3360342" y="3344505"/>
            <a:ext cx="5666630" cy="592853"/>
          </a:xfrm>
        </p:spPr>
        <p:txBody>
          <a:bodyPr>
            <a:noAutofit/>
          </a:bodyPr>
          <a:lstStyle/>
          <a:p>
            <a:br>
              <a:rPr lang="sv-SE" sz="8000" dirty="0"/>
            </a:br>
            <a:r>
              <a:rPr lang="sv-SE" sz="2400" dirty="0">
                <a:solidFill>
                  <a:schemeClr val="tx1">
                    <a:lumMod val="50000"/>
                    <a:lumOff val="50000"/>
                  </a:schemeClr>
                </a:solidFill>
                <a:latin typeface="Arial Black" panose="020B0A04020102020204" pitchFamily="34" charset="0"/>
              </a:rPr>
              <a:t>28-30 September 2016</a:t>
            </a:r>
            <a:endParaRPr lang="sv-SE" sz="8000" dirty="0">
              <a:solidFill>
                <a:schemeClr val="tx1">
                  <a:lumMod val="50000"/>
                  <a:lumOff val="50000"/>
                </a:schemeClr>
              </a:solidFill>
              <a:latin typeface="Arial Black" panose="020B0A04020102020204" pitchFamily="34" charset="0"/>
            </a:endParaRPr>
          </a:p>
        </p:txBody>
      </p:sp>
      <p:sp>
        <p:nvSpPr>
          <p:cNvPr id="3" name="Rektangel 2"/>
          <p:cNvSpPr/>
          <p:nvPr/>
        </p:nvSpPr>
        <p:spPr>
          <a:xfrm>
            <a:off x="1894416" y="4381839"/>
            <a:ext cx="8593667" cy="1477328"/>
          </a:xfrm>
          <a:prstGeom prst="rect">
            <a:avLst/>
          </a:prstGeom>
        </p:spPr>
        <p:txBody>
          <a:bodyPr wrap="square">
            <a:spAutoFit/>
          </a:bodyPr>
          <a:lstStyle/>
          <a:p>
            <a:r>
              <a:rPr lang="en-US" dirty="0">
                <a:solidFill>
                  <a:schemeClr val="tx1">
                    <a:lumMod val="95000"/>
                    <a:lumOff val="5000"/>
                  </a:schemeClr>
                </a:solidFill>
              </a:rPr>
              <a:t>This presentation includes key takeaways from Innovation Pioneers first arranged trip to renowned Massachusetts Institute of Technology- MIT in Boston. This unique opportunity was offered to all member organizations of the network when MIT shared their profound knowledge of entrepreneurship and how a system of partnerships between an institution of Innovation, companies and organizations work.  </a:t>
            </a:r>
          </a:p>
        </p:txBody>
      </p:sp>
      <p:sp>
        <p:nvSpPr>
          <p:cNvPr id="6" name="textruta 5"/>
          <p:cNvSpPr txBox="1"/>
          <p:nvPr/>
        </p:nvSpPr>
        <p:spPr>
          <a:xfrm>
            <a:off x="0" y="6581001"/>
            <a:ext cx="4461678" cy="276999"/>
          </a:xfrm>
          <a:prstGeom prst="rect">
            <a:avLst/>
          </a:prstGeom>
          <a:noFill/>
        </p:spPr>
        <p:txBody>
          <a:bodyPr wrap="none" rtlCol="0">
            <a:spAutoFit/>
          </a:bodyPr>
          <a:lstStyle/>
          <a:p>
            <a:r>
              <a:rPr lang="en-US" sz="1200" dirty="0"/>
              <a:t>A presentation by </a:t>
            </a:r>
            <a:r>
              <a:rPr lang="en-US" sz="1200" dirty="0" err="1"/>
              <a:t>Niclas</a:t>
            </a:r>
            <a:r>
              <a:rPr lang="en-US" sz="1200" dirty="0"/>
              <a:t> </a:t>
            </a:r>
            <a:r>
              <a:rPr lang="en-US" sz="1200" dirty="0" err="1"/>
              <a:t>Ingeström</a:t>
            </a:r>
            <a:r>
              <a:rPr lang="en-US" sz="1200" dirty="0"/>
              <a:t>, Stena and Shirine Bauer, Googol</a:t>
            </a:r>
          </a:p>
        </p:txBody>
      </p:sp>
    </p:spTree>
    <p:extLst>
      <p:ext uri="{BB962C8B-B14F-4D97-AF65-F5344CB8AC3E}">
        <p14:creationId xmlns:p14="http://schemas.microsoft.com/office/powerpoint/2010/main" val="66725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a:solidFill>
                  <a:schemeClr val="tx1">
                    <a:lumMod val="50000"/>
                    <a:lumOff val="50000"/>
                  </a:schemeClr>
                </a:solidFill>
              </a:rPr>
              <a:t>Background</a:t>
            </a:r>
            <a:endParaRPr lang="en-US" dirty="0"/>
          </a:p>
        </p:txBody>
      </p:sp>
      <p:sp>
        <p:nvSpPr>
          <p:cNvPr id="3" name="Platshållare för innehåll 2"/>
          <p:cNvSpPr>
            <a:spLocks noGrp="1"/>
          </p:cNvSpPr>
          <p:nvPr>
            <p:ph idx="1"/>
          </p:nvPr>
        </p:nvSpPr>
        <p:spPr/>
        <p:txBody>
          <a:bodyPr>
            <a:noAutofit/>
          </a:bodyPr>
          <a:lstStyle/>
          <a:p>
            <a:pPr marL="0" indent="0">
              <a:buNone/>
            </a:pPr>
            <a:r>
              <a:rPr lang="en-US" sz="1800" dirty="0"/>
              <a:t>MIT is the center of gravity for entrepreneurship and innovation. The institute opened their doors to 24 professional innovation leaders whom shared their own and MITs deep knowledge of entrepreneurship and system of partnerships. </a:t>
            </a:r>
          </a:p>
          <a:p>
            <a:pPr marL="0" indent="0">
              <a:buNone/>
            </a:pPr>
            <a:endParaRPr lang="en-US" sz="1800" dirty="0"/>
          </a:p>
          <a:p>
            <a:pPr marL="0" indent="0">
              <a:buNone/>
            </a:pPr>
            <a:r>
              <a:rPr lang="en-US" sz="1800" dirty="0"/>
              <a:t>In the long and impressive list of companies founded by MIT alums contains companies like </a:t>
            </a:r>
            <a:r>
              <a:rPr lang="en-US" sz="1800" dirty="0" err="1"/>
              <a:t>Dropbox</a:t>
            </a:r>
            <a:r>
              <a:rPr lang="en-US" sz="1800" dirty="0"/>
              <a:t>, Bose, Intel and Texas Instruments. Approximately 4,6 million people are employed by the 30,000 active companies that have been started by MIT alumni and of which a numerous are Nobel Prize winners. To fully experience how an institute has created such dynamic and collaborative environment, members of the network went to Boston. </a:t>
            </a:r>
          </a:p>
          <a:p>
            <a:pPr marL="0" indent="0">
              <a:buNone/>
            </a:pPr>
            <a:endParaRPr lang="en-US" sz="1800" dirty="0"/>
          </a:p>
          <a:p>
            <a:pPr marL="0" indent="0">
              <a:buNone/>
            </a:pPr>
            <a:r>
              <a:rPr lang="en-US" sz="1800" b="1" dirty="0"/>
              <a:t>This is our journey!</a:t>
            </a:r>
          </a:p>
          <a:p>
            <a:pPr marL="0" indent="0">
              <a:buNone/>
            </a:pPr>
            <a:endParaRPr lang="en-US" sz="1800" dirty="0"/>
          </a:p>
          <a:p>
            <a:pPr marL="0" indent="0">
              <a:buNone/>
            </a:pPr>
            <a:endParaRPr lang="en-US" sz="1800"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499" y="5621846"/>
            <a:ext cx="2272562" cy="1035759"/>
          </a:xfrm>
          <a:prstGeom prst="rect">
            <a:avLst/>
          </a:prstGeom>
        </p:spPr>
      </p:pic>
    </p:spTree>
    <p:extLst>
      <p:ext uri="{BB962C8B-B14F-4D97-AF65-F5344CB8AC3E}">
        <p14:creationId xmlns:p14="http://schemas.microsoft.com/office/powerpoint/2010/main" val="17356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err="1">
                <a:solidFill>
                  <a:schemeClr val="tx1">
                    <a:lumMod val="50000"/>
                    <a:lumOff val="50000"/>
                  </a:schemeClr>
                </a:solidFill>
              </a:rPr>
              <a:t>Visiting</a:t>
            </a:r>
            <a:r>
              <a:rPr lang="sv-SE" b="1" dirty="0">
                <a:solidFill>
                  <a:schemeClr val="tx1">
                    <a:lumMod val="50000"/>
                    <a:lumOff val="50000"/>
                  </a:schemeClr>
                </a:solidFill>
              </a:rPr>
              <a:t> </a:t>
            </a:r>
            <a:r>
              <a:rPr lang="sv-SE" b="1" dirty="0" err="1">
                <a:solidFill>
                  <a:schemeClr val="tx1">
                    <a:lumMod val="50000"/>
                    <a:lumOff val="50000"/>
                  </a:schemeClr>
                </a:solidFill>
              </a:rPr>
              <a:t>Members</a:t>
            </a:r>
            <a:endParaRPr lang="sv-SE" b="1" dirty="0">
              <a:solidFill>
                <a:schemeClr val="tx1">
                  <a:lumMod val="50000"/>
                  <a:lumOff val="50000"/>
                </a:schemeClr>
              </a:solidFill>
            </a:endParaRPr>
          </a:p>
        </p:txBody>
      </p:sp>
      <p:graphicFrame>
        <p:nvGraphicFramePr>
          <p:cNvPr id="4" name="Table 3"/>
          <p:cNvGraphicFramePr>
            <a:graphicFrameLocks noGrp="1"/>
          </p:cNvGraphicFramePr>
          <p:nvPr>
            <p:extLst/>
          </p:nvPr>
        </p:nvGraphicFramePr>
        <p:xfrm>
          <a:off x="6412476" y="1401517"/>
          <a:ext cx="5157787" cy="246808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75733">
                  <a:extLst>
                    <a:ext uri="{9D8B030D-6E8A-4147-A177-3AD203B41FA5}">
                      <a16:colId xmlns:a16="http://schemas.microsoft.com/office/drawing/2014/main" val="2664304761"/>
                    </a:ext>
                  </a:extLst>
                </a:gridCol>
                <a:gridCol w="819781">
                  <a:extLst>
                    <a:ext uri="{9D8B030D-6E8A-4147-A177-3AD203B41FA5}">
                      <a16:colId xmlns:a16="http://schemas.microsoft.com/office/drawing/2014/main" val="2041789733"/>
                    </a:ext>
                  </a:extLst>
                </a:gridCol>
                <a:gridCol w="2032372">
                  <a:extLst>
                    <a:ext uri="{9D8B030D-6E8A-4147-A177-3AD203B41FA5}">
                      <a16:colId xmlns:a16="http://schemas.microsoft.com/office/drawing/2014/main" val="1221516126"/>
                    </a:ext>
                  </a:extLst>
                </a:gridCol>
                <a:gridCol w="1554168">
                  <a:extLst>
                    <a:ext uri="{9D8B030D-6E8A-4147-A177-3AD203B41FA5}">
                      <a16:colId xmlns:a16="http://schemas.microsoft.com/office/drawing/2014/main" val="526837482"/>
                    </a:ext>
                  </a:extLst>
                </a:gridCol>
                <a:gridCol w="375733">
                  <a:extLst>
                    <a:ext uri="{9D8B030D-6E8A-4147-A177-3AD203B41FA5}">
                      <a16:colId xmlns:a16="http://schemas.microsoft.com/office/drawing/2014/main" val="619050364"/>
                    </a:ext>
                  </a:extLst>
                </a:gridCol>
              </a:tblGrid>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6326490"/>
                  </a:ext>
                </a:extLst>
              </a:tr>
              <a:tr h="180807">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Husqvarna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Patrik </a:t>
                      </a:r>
                      <a:r>
                        <a:rPr lang="sv-SE" sz="1200" u="none" strike="noStrike" dirty="0" err="1">
                          <a:effectLst/>
                        </a:rPr>
                        <a:t>Jägenstedt</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4306775"/>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OKQ8</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Petra Edlund</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1591940"/>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OKQ8</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Björn Perman</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4511705"/>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err="1">
                          <a:effectLst/>
                        </a:rPr>
                        <a:t>Innventia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Pia Wågberg</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3017296"/>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err="1">
                          <a:effectLst/>
                        </a:rPr>
                        <a:t>Innventia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Karl Håkansson</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6718503"/>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err="1">
                          <a:effectLst/>
                        </a:rPr>
                        <a:t>Innventia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100" u="none" strike="noStrike">
                          <a:effectLst/>
                        </a:rPr>
                        <a:t>Hjalmar Granberg</a:t>
                      </a:r>
                      <a:endParaRPr lang="sv-SE" sz="11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5696976"/>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Googol</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Shirine Bauer</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1643741"/>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Googol</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Bengt Järrehult</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7844034"/>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a:effectLst/>
                        </a:rPr>
                        <a:t>IKEA GreenTech</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a:effectLst/>
                        </a:rPr>
                        <a:t>Karl Swensson</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2260622"/>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a:effectLst/>
                        </a:rPr>
                        <a:t>Myndigheten för delaktighet</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Oskar Jonsson</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377223"/>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err="1">
                          <a:effectLst/>
                        </a:rPr>
                        <a:t>Veryday</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Daniel Höglund</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7306548"/>
                  </a:ext>
                </a:extLst>
              </a:tr>
              <a:tr h="180807">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IKEA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Christian </a:t>
                      </a:r>
                      <a:r>
                        <a:rPr lang="sv-SE" sz="1200" u="none" strike="noStrike" dirty="0" err="1">
                          <a:effectLst/>
                        </a:rPr>
                        <a:t>Appelt</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49086561"/>
                  </a:ext>
                </a:extLst>
              </a:tr>
            </a:tbl>
          </a:graphicData>
        </a:graphic>
      </p:graphicFrame>
      <p:pic>
        <p:nvPicPr>
          <p:cNvPr id="3" name="Bildobjekt 2"/>
          <p:cNvPicPr>
            <a:picLocks noChangeAspect="1"/>
          </p:cNvPicPr>
          <p:nvPr/>
        </p:nvPicPr>
        <p:blipFill rotWithShape="1">
          <a:blip r:embed="rId2"/>
          <a:srcRect b="16614"/>
          <a:stretch/>
        </p:blipFill>
        <p:spPr>
          <a:xfrm>
            <a:off x="802826" y="4014465"/>
            <a:ext cx="10830846" cy="2843535"/>
          </a:xfrm>
          <a:prstGeom prst="rect">
            <a:avLst/>
          </a:prstGeom>
        </p:spPr>
      </p:pic>
      <p:graphicFrame>
        <p:nvGraphicFramePr>
          <p:cNvPr id="5" name="Table 3"/>
          <p:cNvGraphicFramePr>
            <a:graphicFrameLocks noGrp="1"/>
          </p:cNvGraphicFramePr>
          <p:nvPr>
            <p:extLst/>
          </p:nvPr>
        </p:nvGraphicFramePr>
        <p:xfrm>
          <a:off x="828323" y="1405337"/>
          <a:ext cx="5157787" cy="246808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75733">
                  <a:extLst>
                    <a:ext uri="{9D8B030D-6E8A-4147-A177-3AD203B41FA5}">
                      <a16:colId xmlns:a16="http://schemas.microsoft.com/office/drawing/2014/main" val="2664304761"/>
                    </a:ext>
                  </a:extLst>
                </a:gridCol>
                <a:gridCol w="819781">
                  <a:extLst>
                    <a:ext uri="{9D8B030D-6E8A-4147-A177-3AD203B41FA5}">
                      <a16:colId xmlns:a16="http://schemas.microsoft.com/office/drawing/2014/main" val="2041789733"/>
                    </a:ext>
                  </a:extLst>
                </a:gridCol>
                <a:gridCol w="2032372">
                  <a:extLst>
                    <a:ext uri="{9D8B030D-6E8A-4147-A177-3AD203B41FA5}">
                      <a16:colId xmlns:a16="http://schemas.microsoft.com/office/drawing/2014/main" val="1221516126"/>
                    </a:ext>
                  </a:extLst>
                </a:gridCol>
                <a:gridCol w="1554168">
                  <a:extLst>
                    <a:ext uri="{9D8B030D-6E8A-4147-A177-3AD203B41FA5}">
                      <a16:colId xmlns:a16="http://schemas.microsoft.com/office/drawing/2014/main" val="526837482"/>
                    </a:ext>
                  </a:extLst>
                </a:gridCol>
                <a:gridCol w="375733">
                  <a:extLst>
                    <a:ext uri="{9D8B030D-6E8A-4147-A177-3AD203B41FA5}">
                      <a16:colId xmlns:a16="http://schemas.microsoft.com/office/drawing/2014/main" val="619050364"/>
                    </a:ext>
                  </a:extLst>
                </a:gridCol>
              </a:tblGrid>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6326490"/>
                  </a:ext>
                </a:extLst>
              </a:tr>
              <a:tr h="167359">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Alfa Laval</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Peter </a:t>
                      </a:r>
                      <a:r>
                        <a:rPr lang="sv-SE" sz="1200" u="none" strike="noStrike" dirty="0" err="1">
                          <a:effectLst/>
                        </a:rPr>
                        <a:t>Thorwid</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3818254"/>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Alfa Laval</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Stefan </a:t>
                      </a:r>
                      <a:r>
                        <a:rPr lang="sv-SE" sz="1200" u="none" strike="noStrike" dirty="0" err="1">
                          <a:effectLst/>
                        </a:rPr>
                        <a:t>Szepessy</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50760968"/>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CGI</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Martin Högenberg</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60160003"/>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CGI</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Conny Svensson</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2662450"/>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Innovation Pioneers</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a:effectLst/>
                        </a:rPr>
                        <a:t>Kim Silvasti</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1119654"/>
                  </a:ext>
                </a:extLst>
              </a:tr>
              <a:tr h="167359">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Innovation Pioneers</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a:effectLst/>
                        </a:rPr>
                        <a:t>Dariush Ghatan</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714067"/>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Stena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Niclas Ingeström</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86898209"/>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The Absolut Company</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Malin Andersson</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 </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5509094"/>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The Absolut Company</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Eric </a:t>
                      </a:r>
                      <a:r>
                        <a:rPr lang="sv-SE" sz="1200" u="none" strike="noStrike" dirty="0" err="1">
                          <a:effectLst/>
                        </a:rPr>
                        <a:t>Näf</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9084349"/>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Volvo Cars</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Madelene Lindberg</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a:effectLst/>
                        </a:rPr>
                        <a:t> </a:t>
                      </a:r>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7204366"/>
                  </a:ext>
                </a:extLst>
              </a:tr>
              <a:tr h="167359">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Volvo Cars</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Johan </a:t>
                      </a:r>
                      <a:r>
                        <a:rPr lang="sv-SE" sz="1200" u="none" strike="noStrike" dirty="0" err="1">
                          <a:effectLst/>
                        </a:rPr>
                        <a:t>Maresch</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endParaRPr lang="sv-SE" sz="1200" b="0" i="0" u="none" strike="noStrike">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1566590"/>
                  </a:ext>
                </a:extLst>
              </a:tr>
              <a:tr h="167359">
                <a:tc>
                  <a:txBody>
                    <a:bodyPr/>
                    <a:lstStyle/>
                    <a:p>
                      <a:pPr algn="l" fontAlgn="b"/>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fontAlgn="b"/>
                      <a:r>
                        <a:rPr lang="sv-SE" sz="1200" u="none" strike="noStrike" dirty="0">
                          <a:effectLst/>
                        </a:rPr>
                        <a:t>Husqvarna</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sv-SE"/>
                    </a:p>
                  </a:txBody>
                  <a:tcPr/>
                </a:tc>
                <a:tc>
                  <a:txBody>
                    <a:bodyPr/>
                    <a:lstStyle/>
                    <a:p>
                      <a:pPr algn="l" fontAlgn="b"/>
                      <a:r>
                        <a:rPr lang="sv-SE" sz="1200" u="none" strike="noStrike" dirty="0">
                          <a:effectLst/>
                        </a:rPr>
                        <a:t>Johan Hallendorff</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sv-SE" sz="1200" u="none" strike="noStrike" dirty="0">
                          <a:effectLst/>
                        </a:rPr>
                        <a:t> </a:t>
                      </a:r>
                      <a:endParaRPr lang="sv-SE" sz="1200" b="0" i="0" u="none" strike="noStrike" dirty="0">
                        <a:solidFill>
                          <a:srgbClr val="000000"/>
                        </a:solidFill>
                        <a:effectLst/>
                        <a:latin typeface="Calibri" panose="020F0502020204030204" pitchFamily="34" charset="0"/>
                      </a:endParaRPr>
                    </a:p>
                  </a:txBody>
                  <a:tcPr marL="6973" marR="6973" marT="69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4598219"/>
                  </a:ext>
                </a:extLst>
              </a:tr>
            </a:tbl>
          </a:graphicData>
        </a:graphic>
      </p:graphicFrame>
    </p:spTree>
    <p:extLst>
      <p:ext uri="{BB962C8B-B14F-4D97-AF65-F5344CB8AC3E}">
        <p14:creationId xmlns:p14="http://schemas.microsoft.com/office/powerpoint/2010/main" val="240461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a:t>Overview- </a:t>
            </a:r>
            <a:r>
              <a:rPr lang="en-US" sz="3200" b="1" dirty="0"/>
              <a:t>Martin Trust Center for MIT Entrepreneurship</a:t>
            </a:r>
            <a:endParaRPr lang="en-US" sz="3200" dirty="0"/>
          </a:p>
        </p:txBody>
      </p:sp>
      <p:sp>
        <p:nvSpPr>
          <p:cNvPr id="3" name="Platshållare för innehåll 2"/>
          <p:cNvSpPr>
            <a:spLocks noGrp="1"/>
          </p:cNvSpPr>
          <p:nvPr>
            <p:ph idx="1"/>
          </p:nvPr>
        </p:nvSpPr>
        <p:spPr/>
        <p:txBody>
          <a:bodyPr>
            <a:normAutofit fontScale="92500"/>
          </a:bodyPr>
          <a:lstStyle/>
          <a:p>
            <a:pPr marL="0" indent="0">
              <a:buNone/>
            </a:pPr>
            <a:r>
              <a:rPr lang="en-US" sz="1300" b="1" dirty="0" err="1"/>
              <a:t>Mr</a:t>
            </a:r>
            <a:r>
              <a:rPr lang="en-US" sz="1300" b="1" dirty="0"/>
              <a:t> William </a:t>
            </a:r>
            <a:r>
              <a:rPr lang="en-US" sz="1300" b="1" dirty="0" err="1"/>
              <a:t>Aulet</a:t>
            </a:r>
            <a:r>
              <a:rPr lang="en-US" sz="1300" dirty="0"/>
              <a:t>- Managing Director at Martin Trust Center</a:t>
            </a:r>
          </a:p>
          <a:p>
            <a:pPr marL="0" indent="0">
              <a:buNone/>
            </a:pPr>
            <a:r>
              <a:rPr lang="en-US" sz="1300" b="1" dirty="0"/>
              <a:t>Elaine Chen- </a:t>
            </a:r>
            <a:r>
              <a:rPr lang="en-US" sz="1300" dirty="0"/>
              <a:t>Entrepreneur-in-Residence, Professional Advisor and Senior Lecturer </a:t>
            </a:r>
          </a:p>
          <a:p>
            <a:pPr marL="0" indent="0">
              <a:buNone/>
            </a:pPr>
            <a:r>
              <a:rPr lang="en-US" sz="1300" b="1" dirty="0"/>
              <a:t>Sarah Jane </a:t>
            </a:r>
            <a:r>
              <a:rPr lang="en-US" sz="1300" b="1" dirty="0" err="1"/>
              <a:t>Maxted</a:t>
            </a:r>
            <a:r>
              <a:rPr lang="en-US" sz="1300" b="1" dirty="0"/>
              <a:t>- </a:t>
            </a:r>
            <a:r>
              <a:rPr lang="en-US" sz="1300" dirty="0"/>
              <a:t>Executive Director, MIT Regional Entrepreneurship Program (MIT REAP)</a:t>
            </a:r>
          </a:p>
          <a:p>
            <a:pPr marL="0" indent="0">
              <a:buNone/>
            </a:pPr>
            <a:r>
              <a:rPr lang="en-US" dirty="0"/>
              <a:t> </a:t>
            </a:r>
          </a:p>
          <a:p>
            <a:pPr marL="0" indent="0">
              <a:buNone/>
            </a:pPr>
            <a:r>
              <a:rPr lang="en-US" b="1" dirty="0"/>
              <a:t>5 Take-</a:t>
            </a:r>
            <a:r>
              <a:rPr lang="en-US" b="1" dirty="0" err="1"/>
              <a:t>Aways</a:t>
            </a:r>
            <a:endParaRPr lang="en-US" dirty="0"/>
          </a:p>
          <a:p>
            <a:pPr lvl="0"/>
            <a:r>
              <a:rPr lang="en-US" dirty="0"/>
              <a:t>If the interior looks like a board room, it defeats innovation and creativity </a:t>
            </a:r>
          </a:p>
          <a:p>
            <a:pPr lvl="0"/>
            <a:r>
              <a:rPr lang="en-US" dirty="0"/>
              <a:t>Create a mix of external and internal people for workshops </a:t>
            </a:r>
          </a:p>
          <a:p>
            <a:pPr lvl="0"/>
            <a:r>
              <a:rPr lang="en-US" dirty="0"/>
              <a:t>The best coffee machine in the world for free </a:t>
            </a:r>
          </a:p>
          <a:p>
            <a:pPr lvl="0"/>
            <a:r>
              <a:rPr lang="en-US" dirty="0"/>
              <a:t>Loud and quiet places</a:t>
            </a:r>
          </a:p>
          <a:p>
            <a:pPr lvl="0"/>
            <a:r>
              <a:rPr lang="en-US" dirty="0"/>
              <a:t>The most important factor for successful entrepreneurship is the team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885" y="6014893"/>
            <a:ext cx="1410176" cy="642712"/>
          </a:xfrm>
          <a:prstGeom prst="rect">
            <a:avLst/>
          </a:prstGeom>
        </p:spPr>
      </p:pic>
    </p:spTree>
    <p:extLst>
      <p:ext uri="{BB962C8B-B14F-4D97-AF65-F5344CB8AC3E}">
        <p14:creationId xmlns:p14="http://schemas.microsoft.com/office/powerpoint/2010/main" val="323366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a:t>Overview- Industrial Liaison Program</a:t>
            </a:r>
          </a:p>
        </p:txBody>
      </p:sp>
      <p:sp>
        <p:nvSpPr>
          <p:cNvPr id="3" name="Platshållare för innehåll 2"/>
          <p:cNvSpPr>
            <a:spLocks noGrp="1"/>
          </p:cNvSpPr>
          <p:nvPr>
            <p:ph idx="1"/>
          </p:nvPr>
        </p:nvSpPr>
        <p:spPr/>
        <p:txBody>
          <a:bodyPr>
            <a:normAutofit fontScale="92500" lnSpcReduction="10000"/>
          </a:bodyPr>
          <a:lstStyle/>
          <a:p>
            <a:pPr marL="0" indent="0">
              <a:buNone/>
            </a:pPr>
            <a:r>
              <a:rPr lang="en-US" sz="1400" b="1" dirty="0"/>
              <a:t>Mr. Randall S Wright</a:t>
            </a:r>
            <a:r>
              <a:rPr lang="en-US" sz="1400" dirty="0"/>
              <a:t>, Senior Industrial Liaison Officer</a:t>
            </a:r>
          </a:p>
          <a:p>
            <a:pPr marL="0" indent="0">
              <a:buNone/>
            </a:pPr>
            <a:r>
              <a:rPr lang="en-US" sz="1400" b="1" dirty="0"/>
              <a:t>Mr. Michael Schrage</a:t>
            </a:r>
            <a:r>
              <a:rPr lang="en-US" sz="1400" dirty="0"/>
              <a:t>, Research Fellow, MIT Center for Digital Business </a:t>
            </a:r>
          </a:p>
          <a:p>
            <a:pPr marL="0" indent="0">
              <a:buNone/>
            </a:pPr>
            <a:r>
              <a:rPr lang="en-US" sz="1400" b="1" dirty="0"/>
              <a:t>Prof. Maria C Yang, </a:t>
            </a:r>
            <a:r>
              <a:rPr lang="en-US" sz="1400" dirty="0"/>
              <a:t>Associate Professor of Mechanical Engineering and Engineering Systems</a:t>
            </a:r>
          </a:p>
          <a:p>
            <a:pPr marL="0" indent="0">
              <a:buNone/>
            </a:pPr>
            <a:r>
              <a:rPr lang="en-US" dirty="0"/>
              <a:t> </a:t>
            </a:r>
          </a:p>
          <a:p>
            <a:pPr marL="0" indent="0">
              <a:buNone/>
            </a:pPr>
            <a:r>
              <a:rPr lang="en-US" b="1" dirty="0"/>
              <a:t>5 Take-</a:t>
            </a:r>
            <a:r>
              <a:rPr lang="en-US" b="1" dirty="0" err="1"/>
              <a:t>Aways</a:t>
            </a:r>
            <a:endParaRPr lang="en-US" dirty="0"/>
          </a:p>
          <a:p>
            <a:pPr lvl="0"/>
            <a:r>
              <a:rPr lang="en-US" dirty="0"/>
              <a:t>The human capital are the most important</a:t>
            </a:r>
          </a:p>
          <a:p>
            <a:pPr lvl="0"/>
            <a:r>
              <a:rPr lang="en-US" dirty="0"/>
              <a:t>Experiment more</a:t>
            </a:r>
          </a:p>
          <a:p>
            <a:pPr lvl="0"/>
            <a:r>
              <a:rPr lang="en-US" dirty="0"/>
              <a:t>“Think with your hands”</a:t>
            </a:r>
          </a:p>
          <a:p>
            <a:pPr lvl="0"/>
            <a:r>
              <a:rPr lang="en-US" dirty="0"/>
              <a:t>Consider what issues you want to focus on. MIT work with big issues and solving problems with big impact</a:t>
            </a:r>
          </a:p>
          <a:p>
            <a:pPr lvl="0"/>
            <a:r>
              <a:rPr lang="en-US" dirty="0"/>
              <a:t>Prototype fast and cheap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885" y="6014893"/>
            <a:ext cx="1410176" cy="642712"/>
          </a:xfrm>
          <a:prstGeom prst="rect">
            <a:avLst/>
          </a:prstGeom>
        </p:spPr>
      </p:pic>
    </p:spTree>
    <p:extLst>
      <p:ext uri="{BB962C8B-B14F-4D97-AF65-F5344CB8AC3E}">
        <p14:creationId xmlns:p14="http://schemas.microsoft.com/office/powerpoint/2010/main" val="402077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a:t>Overview- </a:t>
            </a:r>
            <a:r>
              <a:rPr lang="en-US" sz="3200" b="1" dirty="0"/>
              <a:t>MIT Media Lab</a:t>
            </a:r>
            <a:endParaRPr lang="en-US" sz="3200" dirty="0"/>
          </a:p>
        </p:txBody>
      </p:sp>
      <p:sp>
        <p:nvSpPr>
          <p:cNvPr id="3" name="Platshållare för innehåll 2"/>
          <p:cNvSpPr>
            <a:spLocks noGrp="1"/>
          </p:cNvSpPr>
          <p:nvPr>
            <p:ph idx="1"/>
          </p:nvPr>
        </p:nvSpPr>
        <p:spPr/>
        <p:txBody>
          <a:bodyPr>
            <a:normAutofit/>
          </a:bodyPr>
          <a:lstStyle/>
          <a:p>
            <a:pPr marL="0" indent="0">
              <a:buNone/>
            </a:pPr>
            <a:r>
              <a:rPr lang="en-US" sz="1300" b="1" dirty="0"/>
              <a:t>Kristin Hall-</a:t>
            </a:r>
            <a:r>
              <a:rPr lang="en-US" sz="1300" dirty="0"/>
              <a:t> Program Manager, Objective-Based Media &amp; Living Mobile at MIT Media Lab  </a:t>
            </a:r>
          </a:p>
          <a:p>
            <a:pPr marL="0" indent="0">
              <a:buNone/>
            </a:pPr>
            <a:r>
              <a:rPr lang="en-US" sz="1300" b="1" dirty="0"/>
              <a:t>Ryan McCarthy- </a:t>
            </a:r>
            <a:r>
              <a:rPr lang="en-US" sz="1300" dirty="0"/>
              <a:t>Member Manager at MIT Media Lab </a:t>
            </a:r>
          </a:p>
          <a:p>
            <a:pPr marL="0" indent="0">
              <a:buNone/>
            </a:pPr>
            <a:endParaRPr lang="en-US" b="1" dirty="0"/>
          </a:p>
          <a:p>
            <a:pPr marL="0" indent="0">
              <a:buNone/>
            </a:pPr>
            <a:r>
              <a:rPr lang="en-US" sz="2600" b="1" dirty="0"/>
              <a:t>5 Take-</a:t>
            </a:r>
            <a:r>
              <a:rPr lang="en-US" sz="2600" b="1" dirty="0" err="1"/>
              <a:t>Aways</a:t>
            </a:r>
            <a:endParaRPr lang="en-US" sz="2600" dirty="0"/>
          </a:p>
          <a:p>
            <a:pPr lvl="0"/>
            <a:r>
              <a:rPr lang="en-US" sz="2600" dirty="0"/>
              <a:t>Undisciplined research</a:t>
            </a:r>
          </a:p>
          <a:p>
            <a:pPr lvl="0"/>
            <a:r>
              <a:rPr lang="en-US" sz="2600" dirty="0"/>
              <a:t>Students must have an interest for each project</a:t>
            </a:r>
          </a:p>
          <a:p>
            <a:pPr lvl="0"/>
            <a:r>
              <a:rPr lang="en-US" sz="2600" dirty="0"/>
              <a:t>Create meeting points in the building- stairs and coffee machine</a:t>
            </a:r>
          </a:p>
          <a:p>
            <a:pPr lvl="0"/>
            <a:r>
              <a:rPr lang="en-US" sz="2600" dirty="0"/>
              <a:t>Transparency and openness is reflected to the building</a:t>
            </a:r>
          </a:p>
          <a:p>
            <a:pPr lvl="0"/>
            <a:r>
              <a:rPr lang="en-US" sz="2600" dirty="0"/>
              <a:t>Having the right reasons for becoming a member is crucial in order to be accepted. The companies must contribute as well.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885" y="6014893"/>
            <a:ext cx="1410176" cy="642712"/>
          </a:xfrm>
          <a:prstGeom prst="rect">
            <a:avLst/>
          </a:prstGeom>
        </p:spPr>
      </p:pic>
    </p:spTree>
    <p:extLst>
      <p:ext uri="{BB962C8B-B14F-4D97-AF65-F5344CB8AC3E}">
        <p14:creationId xmlns:p14="http://schemas.microsoft.com/office/powerpoint/2010/main" val="37800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a:t>Overview- CIC, Cambridge Innovation Center</a:t>
            </a:r>
          </a:p>
        </p:txBody>
      </p:sp>
      <p:sp>
        <p:nvSpPr>
          <p:cNvPr id="3" name="Platshållare för innehåll 2"/>
          <p:cNvSpPr>
            <a:spLocks noGrp="1"/>
          </p:cNvSpPr>
          <p:nvPr>
            <p:ph idx="1"/>
          </p:nvPr>
        </p:nvSpPr>
        <p:spPr/>
        <p:txBody>
          <a:bodyPr>
            <a:normAutofit fontScale="92500" lnSpcReduction="10000"/>
          </a:bodyPr>
          <a:lstStyle/>
          <a:p>
            <a:pPr marL="0" indent="0">
              <a:buNone/>
            </a:pPr>
            <a:r>
              <a:rPr lang="en-US" sz="1400" b="1" dirty="0" err="1"/>
              <a:t>Mr</a:t>
            </a:r>
            <a:r>
              <a:rPr lang="en-US" sz="1400" b="1" dirty="0"/>
              <a:t> </a:t>
            </a:r>
            <a:r>
              <a:rPr lang="en-US" sz="1400" b="1" dirty="0" err="1"/>
              <a:t>Stas</a:t>
            </a:r>
            <a:r>
              <a:rPr lang="en-US" sz="1400" b="1" dirty="0"/>
              <a:t> </a:t>
            </a:r>
            <a:r>
              <a:rPr lang="en-US" sz="1400" b="1" dirty="0" err="1"/>
              <a:t>Gayshan</a:t>
            </a:r>
            <a:r>
              <a:rPr lang="en-US" sz="1400" b="1" dirty="0"/>
              <a:t>- </a:t>
            </a:r>
            <a:r>
              <a:rPr lang="en-US" sz="1400" dirty="0"/>
              <a:t>Managing Director</a:t>
            </a:r>
            <a:r>
              <a:rPr lang="en-US" sz="1400" b="1" dirty="0"/>
              <a:t> </a:t>
            </a:r>
            <a:endParaRPr lang="en-US" sz="1400" dirty="0"/>
          </a:p>
          <a:p>
            <a:pPr marL="0" indent="0">
              <a:buNone/>
            </a:pPr>
            <a:r>
              <a:rPr lang="en-US" dirty="0"/>
              <a:t> </a:t>
            </a:r>
          </a:p>
          <a:p>
            <a:pPr marL="0" indent="0">
              <a:buNone/>
            </a:pPr>
            <a:r>
              <a:rPr lang="en-US" b="1" dirty="0"/>
              <a:t>5 Take-</a:t>
            </a:r>
            <a:r>
              <a:rPr lang="en-US" b="1" dirty="0" err="1"/>
              <a:t>Aways</a:t>
            </a:r>
            <a:endParaRPr lang="en-US" dirty="0"/>
          </a:p>
          <a:p>
            <a:pPr lvl="0"/>
            <a:r>
              <a:rPr lang="en-US" dirty="0"/>
              <a:t>If you are going to have an office, it needs to add value to the employees and companies. </a:t>
            </a:r>
          </a:p>
          <a:p>
            <a:pPr lvl="0"/>
            <a:r>
              <a:rPr lang="en-US" dirty="0"/>
              <a:t>Open and common areas with many white boards</a:t>
            </a:r>
          </a:p>
          <a:p>
            <a:pPr lvl="0"/>
            <a:r>
              <a:rPr lang="en-US" dirty="0"/>
              <a:t>Events for internal and external people creates audience </a:t>
            </a:r>
          </a:p>
          <a:p>
            <a:pPr lvl="0"/>
            <a:r>
              <a:rPr lang="en-US" dirty="0"/>
              <a:t>Create meeting- and interaction points within the office and the different floors. Different snacks in different areas. </a:t>
            </a:r>
          </a:p>
          <a:p>
            <a:pPr lvl="0"/>
            <a:r>
              <a:rPr lang="en-US" dirty="0"/>
              <a:t>Offices should have the best coffee on the market.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885" y="6014893"/>
            <a:ext cx="1410176" cy="642712"/>
          </a:xfrm>
          <a:prstGeom prst="rect">
            <a:avLst/>
          </a:prstGeom>
        </p:spPr>
      </p:pic>
    </p:spTree>
    <p:extLst>
      <p:ext uri="{BB962C8B-B14F-4D97-AF65-F5344CB8AC3E}">
        <p14:creationId xmlns:p14="http://schemas.microsoft.com/office/powerpoint/2010/main" val="162568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386464" y="3422379"/>
            <a:ext cx="4904534" cy="2492990"/>
          </a:xfrm>
          <a:prstGeom prst="rect">
            <a:avLst/>
          </a:prstGeom>
          <a:noFill/>
        </p:spPr>
        <p:txBody>
          <a:bodyPr wrap="square" rtlCol="0">
            <a:spAutoFit/>
          </a:bodyPr>
          <a:lstStyle/>
          <a:p>
            <a:endParaRPr lang="en-US" sz="1200" dirty="0"/>
          </a:p>
          <a:p>
            <a:endParaRPr lang="en-US" sz="1200" dirty="0"/>
          </a:p>
          <a:p>
            <a:endParaRPr lang="en-US" sz="1200" dirty="0"/>
          </a:p>
          <a:p>
            <a:endParaRPr lang="en-US" sz="1200" dirty="0"/>
          </a:p>
          <a:p>
            <a:pPr algn="just"/>
            <a:r>
              <a:rPr lang="en-US" sz="1200" dirty="0"/>
              <a:t>Many thanks to the Chairman of Innovation Pioneers, </a:t>
            </a:r>
            <a:r>
              <a:rPr lang="en-US" sz="1200" dirty="0" err="1"/>
              <a:t>Niclas</a:t>
            </a:r>
            <a:r>
              <a:rPr lang="en-US" sz="1200" dirty="0"/>
              <a:t> </a:t>
            </a:r>
            <a:r>
              <a:rPr lang="en-US" sz="1200" dirty="0" err="1"/>
              <a:t>Ingeström</a:t>
            </a:r>
            <a:r>
              <a:rPr lang="en-US" sz="1200" dirty="0"/>
              <a:t> and Shirine Bauer for summarizing the trip in this presentation!</a:t>
            </a:r>
          </a:p>
          <a:p>
            <a:pPr algn="just"/>
            <a:endParaRPr lang="en-US" sz="1200" dirty="0"/>
          </a:p>
          <a:p>
            <a:pPr algn="just"/>
            <a:r>
              <a:rPr lang="en-US" sz="1200" dirty="0"/>
              <a:t>Another thanks to all participants who joined us on this memorable trip- it would not have been the same without this dynamic, </a:t>
            </a:r>
            <a:r>
              <a:rPr lang="en-US" sz="1200" dirty="0" err="1"/>
              <a:t>qurious</a:t>
            </a:r>
            <a:r>
              <a:rPr lang="en-US" sz="1200" dirty="0"/>
              <a:t> and open group!</a:t>
            </a:r>
          </a:p>
          <a:p>
            <a:pPr algn="just"/>
            <a:endParaRPr lang="en-US" sz="1200" dirty="0"/>
          </a:p>
          <a:p>
            <a:pPr algn="just"/>
            <a:r>
              <a:rPr lang="en-US" sz="1200" dirty="0"/>
              <a:t>However, this trip would not have happened if it was not for Innovation Pioneers Kim </a:t>
            </a:r>
            <a:r>
              <a:rPr lang="en-US" sz="1200" dirty="0" err="1"/>
              <a:t>Silvasti</a:t>
            </a:r>
            <a:r>
              <a:rPr lang="en-US" sz="1200" dirty="0"/>
              <a:t> who made everything happen.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416" y="2920984"/>
            <a:ext cx="2272562" cy="1035759"/>
          </a:xfrm>
          <a:prstGeom prst="rect">
            <a:avLst/>
          </a:prstGeom>
        </p:spPr>
      </p:pic>
    </p:spTree>
    <p:extLst>
      <p:ext uri="{BB962C8B-B14F-4D97-AF65-F5344CB8AC3E}">
        <p14:creationId xmlns:p14="http://schemas.microsoft.com/office/powerpoint/2010/main" val="4057377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Bredbild</PresentationFormat>
  <Paragraphs>111</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Arial Black</vt:lpstr>
      <vt:lpstr>Calibri</vt:lpstr>
      <vt:lpstr>Calibri Light</vt:lpstr>
      <vt:lpstr>Office-tema</vt:lpstr>
      <vt:lpstr> 28-30 September 2016</vt:lpstr>
      <vt:lpstr>Background</vt:lpstr>
      <vt:lpstr>Visiting Members</vt:lpstr>
      <vt:lpstr>Overview- Martin Trust Center for MIT Entrepreneurship</vt:lpstr>
      <vt:lpstr>Overview- Industrial Liaison Program</vt:lpstr>
      <vt:lpstr>Overview- MIT Media Lab</vt:lpstr>
      <vt:lpstr>Overview- CIC, Cambridge Innovation Center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Kim Silvasti</dc:creator>
  <cp:lastModifiedBy>Kim Silvasti</cp:lastModifiedBy>
  <cp:revision>2</cp:revision>
  <dcterms:created xsi:type="dcterms:W3CDTF">2016-10-20T11:23:01Z</dcterms:created>
  <dcterms:modified xsi:type="dcterms:W3CDTF">2016-10-20T11:29:47Z</dcterms:modified>
</cp:coreProperties>
</file>