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6" d="100"/>
          <a:sy n="66" d="100"/>
        </p:scale>
        <p:origin x="679"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DCF552C5-BD3C-4AB4-BBE3-6AE3B34F4EA4}"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373255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CF552C5-BD3C-4AB4-BBE3-6AE3B34F4EA4}"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1681023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CF552C5-BD3C-4AB4-BBE3-6AE3B34F4EA4}"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1779305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CF552C5-BD3C-4AB4-BBE3-6AE3B34F4EA4}"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337271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DCF552C5-BD3C-4AB4-BBE3-6AE3B34F4EA4}"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3992818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CF552C5-BD3C-4AB4-BBE3-6AE3B34F4EA4}" type="datetimeFigureOut">
              <a:rPr lang="sv-SE" smtClean="0"/>
              <a:t>2016-10-20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322096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CF552C5-BD3C-4AB4-BBE3-6AE3B34F4EA4}" type="datetimeFigureOut">
              <a:rPr lang="sv-SE" smtClean="0"/>
              <a:t>2016-10-20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928007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CF552C5-BD3C-4AB4-BBE3-6AE3B34F4EA4}" type="datetimeFigureOut">
              <a:rPr lang="sv-SE" smtClean="0"/>
              <a:t>2016-10-20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188884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CF552C5-BD3C-4AB4-BBE3-6AE3B34F4EA4}" type="datetimeFigureOut">
              <a:rPr lang="sv-SE" smtClean="0"/>
              <a:t>2016-10-20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388802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DCF552C5-BD3C-4AB4-BBE3-6AE3B34F4EA4}" type="datetimeFigureOut">
              <a:rPr lang="sv-SE" smtClean="0"/>
              <a:t>2016-10-20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2301602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DCF552C5-BD3C-4AB4-BBE3-6AE3B34F4EA4}" type="datetimeFigureOut">
              <a:rPr lang="sv-SE" smtClean="0"/>
              <a:t>2016-10-20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78344EE-3E64-4F14-B162-E6A775542D53}" type="slidenum">
              <a:rPr lang="sv-SE" smtClean="0"/>
              <a:t>‹#›</a:t>
            </a:fld>
            <a:endParaRPr lang="sv-SE"/>
          </a:p>
        </p:txBody>
      </p:sp>
    </p:spTree>
    <p:extLst>
      <p:ext uri="{BB962C8B-B14F-4D97-AF65-F5344CB8AC3E}">
        <p14:creationId xmlns:p14="http://schemas.microsoft.com/office/powerpoint/2010/main" val="333621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552C5-BD3C-4AB4-BBE3-6AE3B34F4EA4}" type="datetimeFigureOut">
              <a:rPr lang="sv-SE" smtClean="0"/>
              <a:t>2016-10-20</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344EE-3E64-4F14-B162-E6A775542D53}" type="slidenum">
              <a:rPr lang="sv-SE" smtClean="0"/>
              <a:t>‹#›</a:t>
            </a:fld>
            <a:endParaRPr lang="sv-SE"/>
          </a:p>
        </p:txBody>
      </p:sp>
    </p:spTree>
    <p:extLst>
      <p:ext uri="{BB962C8B-B14F-4D97-AF65-F5344CB8AC3E}">
        <p14:creationId xmlns:p14="http://schemas.microsoft.com/office/powerpoint/2010/main" val="3098735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boston.cic.us/" TargetMode="External"/><Relationship Id="rId2" Type="http://schemas.openxmlformats.org/officeDocument/2006/relationships/hyperlink" Target="http://entrepreneurship.mit.edu/"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eople.csail.mit.edu/vganesh/summerschool/mit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994" y="1228521"/>
            <a:ext cx="7553325" cy="232410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Bildobjekt 4"/>
          <p:cNvPicPr>
            <a:picLocks noChangeAspect="1"/>
          </p:cNvPicPr>
          <p:nvPr/>
        </p:nvPicPr>
        <p:blipFill>
          <a:blip r:embed="rId3">
            <a:alphaModFix amt="26000"/>
          </a:blip>
          <a:stretch>
            <a:fillRect/>
          </a:stretch>
        </p:blipFill>
        <p:spPr>
          <a:xfrm>
            <a:off x="-45323" y="0"/>
            <a:ext cx="12237323"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2499" y="5621846"/>
            <a:ext cx="2272562" cy="1035759"/>
          </a:xfrm>
          <a:prstGeom prst="rect">
            <a:avLst/>
          </a:prstGeom>
        </p:spPr>
      </p:pic>
      <p:sp>
        <p:nvSpPr>
          <p:cNvPr id="2" name="Title 1"/>
          <p:cNvSpPr>
            <a:spLocks noGrp="1"/>
          </p:cNvSpPr>
          <p:nvPr>
            <p:ph type="ctrTitle"/>
          </p:nvPr>
        </p:nvSpPr>
        <p:spPr>
          <a:xfrm>
            <a:off x="3360342" y="3344505"/>
            <a:ext cx="5666630" cy="592853"/>
          </a:xfrm>
        </p:spPr>
        <p:txBody>
          <a:bodyPr>
            <a:noAutofit/>
          </a:bodyPr>
          <a:lstStyle/>
          <a:p>
            <a:br>
              <a:rPr lang="sv-SE" sz="8000" dirty="0"/>
            </a:br>
            <a:r>
              <a:rPr lang="sv-SE" sz="2400" dirty="0">
                <a:solidFill>
                  <a:schemeClr val="tx1">
                    <a:lumMod val="50000"/>
                    <a:lumOff val="50000"/>
                  </a:schemeClr>
                </a:solidFill>
                <a:latin typeface="Arial Black" panose="020B0A04020102020204" pitchFamily="34" charset="0"/>
              </a:rPr>
              <a:t>28-30 September 2016</a:t>
            </a:r>
            <a:endParaRPr lang="sv-SE" sz="8000" dirty="0">
              <a:solidFill>
                <a:schemeClr val="tx1">
                  <a:lumMod val="50000"/>
                  <a:lumOff val="50000"/>
                </a:schemeClr>
              </a:solidFill>
              <a:latin typeface="Arial Black" panose="020B0A04020102020204" pitchFamily="34" charset="0"/>
            </a:endParaRPr>
          </a:p>
        </p:txBody>
      </p:sp>
      <p:sp>
        <p:nvSpPr>
          <p:cNvPr id="3" name="Rektangel 2"/>
          <p:cNvSpPr/>
          <p:nvPr/>
        </p:nvSpPr>
        <p:spPr>
          <a:xfrm>
            <a:off x="1894416" y="4381839"/>
            <a:ext cx="8593667" cy="1477328"/>
          </a:xfrm>
          <a:prstGeom prst="rect">
            <a:avLst/>
          </a:prstGeom>
        </p:spPr>
        <p:txBody>
          <a:bodyPr wrap="square">
            <a:spAutoFit/>
          </a:bodyPr>
          <a:lstStyle/>
          <a:p>
            <a:r>
              <a:rPr lang="en-US" dirty="0">
                <a:solidFill>
                  <a:schemeClr val="tx1">
                    <a:lumMod val="95000"/>
                    <a:lumOff val="5000"/>
                  </a:schemeClr>
                </a:solidFill>
              </a:rPr>
              <a:t>This presentation includes key takeaways from Innovation Pioneers first arranged trip to renowned Massachusetts Institute of Technology- MIT in Boston. This unique opportunity was offered to all member organizations of the network when MIT shared their profound knowledge of entrepreneurship and how a system of partnerships between an institution of Innovation, companies and organizations work.  </a:t>
            </a:r>
          </a:p>
        </p:txBody>
      </p:sp>
      <p:sp>
        <p:nvSpPr>
          <p:cNvPr id="6" name="textruta 5"/>
          <p:cNvSpPr txBox="1"/>
          <p:nvPr/>
        </p:nvSpPr>
        <p:spPr>
          <a:xfrm>
            <a:off x="0" y="6581001"/>
            <a:ext cx="4461678" cy="276999"/>
          </a:xfrm>
          <a:prstGeom prst="rect">
            <a:avLst/>
          </a:prstGeom>
          <a:noFill/>
        </p:spPr>
        <p:txBody>
          <a:bodyPr wrap="none" rtlCol="0">
            <a:spAutoFit/>
          </a:bodyPr>
          <a:lstStyle/>
          <a:p>
            <a:r>
              <a:rPr lang="en-US" sz="1200" dirty="0"/>
              <a:t>A presentation by </a:t>
            </a:r>
            <a:r>
              <a:rPr lang="en-US" sz="1200" dirty="0" err="1"/>
              <a:t>Niclas</a:t>
            </a:r>
            <a:r>
              <a:rPr lang="en-US" sz="1200" dirty="0"/>
              <a:t> </a:t>
            </a:r>
            <a:r>
              <a:rPr lang="en-US" sz="1200" dirty="0" err="1"/>
              <a:t>Ingeström</a:t>
            </a:r>
            <a:r>
              <a:rPr lang="en-US" sz="1200" dirty="0"/>
              <a:t>, Stena and Shirine Bauer, Googol</a:t>
            </a:r>
          </a:p>
        </p:txBody>
      </p:sp>
    </p:spTree>
    <p:extLst>
      <p:ext uri="{BB962C8B-B14F-4D97-AF65-F5344CB8AC3E}">
        <p14:creationId xmlns:p14="http://schemas.microsoft.com/office/powerpoint/2010/main" val="117635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4000" b="1" dirty="0" err="1">
                <a:solidFill>
                  <a:schemeClr val="tx1">
                    <a:lumMod val="50000"/>
                    <a:lumOff val="50000"/>
                  </a:schemeClr>
                </a:solidFill>
              </a:rPr>
              <a:t>Comments</a:t>
            </a:r>
            <a:br>
              <a:rPr lang="sv-SE" dirty="0"/>
            </a:br>
            <a:r>
              <a:rPr lang="en-US" sz="3200" i="1" dirty="0">
                <a:solidFill>
                  <a:schemeClr val="tx1">
                    <a:lumMod val="50000"/>
                    <a:lumOff val="50000"/>
                  </a:schemeClr>
                </a:solidFill>
              </a:rPr>
              <a:t>Cambridge Innovation Center</a:t>
            </a:r>
            <a:endParaRPr lang="sv-SE" i="1" dirty="0">
              <a:solidFill>
                <a:schemeClr val="tx1">
                  <a:lumMod val="50000"/>
                  <a:lumOff val="50000"/>
                </a:schemeClr>
              </a:solidFill>
            </a:endParaRPr>
          </a:p>
        </p:txBody>
      </p:sp>
      <p:sp>
        <p:nvSpPr>
          <p:cNvPr id="3" name="Content Placeholder 2"/>
          <p:cNvSpPr>
            <a:spLocks noGrp="1"/>
          </p:cNvSpPr>
          <p:nvPr>
            <p:ph sz="half" idx="1"/>
          </p:nvPr>
        </p:nvSpPr>
        <p:spPr/>
        <p:txBody>
          <a:bodyPr>
            <a:normAutofit fontScale="77500" lnSpcReduction="20000"/>
          </a:bodyPr>
          <a:lstStyle/>
          <a:p>
            <a:r>
              <a:rPr lang="en-US" dirty="0"/>
              <a:t>Venture capitalists in the building.</a:t>
            </a:r>
          </a:p>
          <a:p>
            <a:r>
              <a:rPr lang="en-US" dirty="0"/>
              <a:t>Open areas.</a:t>
            </a:r>
          </a:p>
          <a:p>
            <a:r>
              <a:rPr lang="en-US" dirty="0"/>
              <a:t>A lot of white boards.</a:t>
            </a:r>
          </a:p>
          <a:p>
            <a:r>
              <a:rPr lang="en-US" dirty="0"/>
              <a:t>Sharing.</a:t>
            </a:r>
          </a:p>
          <a:p>
            <a:r>
              <a:rPr lang="en-US" dirty="0"/>
              <a:t>Coffee machine (again) and snacks on different floors.</a:t>
            </a:r>
          </a:p>
          <a:p>
            <a:r>
              <a:rPr lang="en-US" dirty="0"/>
              <a:t>A lot of common areas like labs, etc.</a:t>
            </a:r>
          </a:p>
          <a:p>
            <a:r>
              <a:rPr lang="en-US" dirty="0"/>
              <a:t>The most important is to contribute.</a:t>
            </a:r>
          </a:p>
          <a:p>
            <a:r>
              <a:rPr lang="en-US" dirty="0"/>
              <a:t>Events creates audience.</a:t>
            </a:r>
          </a:p>
          <a:p>
            <a:r>
              <a:rPr lang="en-US" dirty="0"/>
              <a:t>Help with legal and patents .</a:t>
            </a:r>
          </a:p>
          <a:p>
            <a:r>
              <a:rPr lang="en-US" dirty="0"/>
              <a:t>The big innovations happen at the universities or at start-ups. One reflection is that it is true.</a:t>
            </a:r>
          </a:p>
        </p:txBody>
      </p:sp>
      <p:sp>
        <p:nvSpPr>
          <p:cNvPr id="4" name="Content Placeholder 3"/>
          <p:cNvSpPr>
            <a:spLocks noGrp="1"/>
          </p:cNvSpPr>
          <p:nvPr>
            <p:ph sz="half" idx="2"/>
          </p:nvPr>
        </p:nvSpPr>
        <p:spPr>
          <a:xfrm>
            <a:off x="6172200" y="1825624"/>
            <a:ext cx="5181600" cy="4689475"/>
          </a:xfrm>
        </p:spPr>
        <p:txBody>
          <a:bodyPr>
            <a:normAutofit fontScale="77500" lnSpcReduction="20000"/>
          </a:bodyPr>
          <a:lstStyle/>
          <a:p>
            <a:r>
              <a:rPr lang="en-US" dirty="0"/>
              <a:t>The building. If you are going to have an office, it needs to add value to the employees and companies. </a:t>
            </a:r>
          </a:p>
          <a:p>
            <a:r>
              <a:rPr lang="en-US" dirty="0"/>
              <a:t>It needs to be a balance between adding value to myself but also for the company</a:t>
            </a:r>
          </a:p>
          <a:p>
            <a:r>
              <a:rPr lang="en-US" dirty="0"/>
              <a:t>Inspiration of seeing the companies</a:t>
            </a:r>
          </a:p>
          <a:p>
            <a:r>
              <a:rPr lang="en-US" dirty="0"/>
              <a:t>The balance of being open, sharing different disciplines, and communication between parts.</a:t>
            </a:r>
          </a:p>
          <a:p>
            <a:r>
              <a:rPr lang="en-US" dirty="0"/>
              <a:t>The megatrend is that large companies have had an advantage over the small companies. Today, it is the opposite. Today the small companies are given such large opportunities with the spaces that are offered and therefore the large companies does not have chance. </a:t>
            </a:r>
          </a:p>
          <a:p>
            <a:endParaRPr lang="sv-SE" dirty="0"/>
          </a:p>
        </p:txBody>
      </p:sp>
    </p:spTree>
    <p:extLst>
      <p:ext uri="{BB962C8B-B14F-4D97-AF65-F5344CB8AC3E}">
        <p14:creationId xmlns:p14="http://schemas.microsoft.com/office/powerpoint/2010/main" val="3307988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331" b="11752"/>
          <a:stretch/>
        </p:blipFill>
        <p:spPr>
          <a:xfrm>
            <a:off x="-1" y="-7883"/>
            <a:ext cx="12205603" cy="6858000"/>
          </a:xfrm>
          <a:prstGeom prst="rect">
            <a:avLst/>
          </a:prstGeom>
        </p:spPr>
      </p:pic>
      <p:sp>
        <p:nvSpPr>
          <p:cNvPr id="4" name="Rectangle 3"/>
          <p:cNvSpPr/>
          <p:nvPr/>
        </p:nvSpPr>
        <p:spPr>
          <a:xfrm>
            <a:off x="-1" y="126127"/>
            <a:ext cx="10689021" cy="945931"/>
          </a:xfrm>
          <a:custGeom>
            <a:avLst/>
            <a:gdLst>
              <a:gd name="connsiteX0" fmla="*/ 0 w 10681138"/>
              <a:gd name="connsiteY0" fmla="*/ 0 h 882869"/>
              <a:gd name="connsiteX1" fmla="*/ 10681138 w 10681138"/>
              <a:gd name="connsiteY1" fmla="*/ 0 h 882869"/>
              <a:gd name="connsiteX2" fmla="*/ 10681138 w 10681138"/>
              <a:gd name="connsiteY2" fmla="*/ 882869 h 882869"/>
              <a:gd name="connsiteX3" fmla="*/ 0 w 10681138"/>
              <a:gd name="connsiteY3" fmla="*/ 882869 h 882869"/>
              <a:gd name="connsiteX4" fmla="*/ 0 w 10681138"/>
              <a:gd name="connsiteY4" fmla="*/ 0 h 882869"/>
              <a:gd name="connsiteX0" fmla="*/ 0 w 10681138"/>
              <a:gd name="connsiteY0" fmla="*/ 0 h 945931"/>
              <a:gd name="connsiteX1" fmla="*/ 10681138 w 10681138"/>
              <a:gd name="connsiteY1" fmla="*/ 63062 h 945931"/>
              <a:gd name="connsiteX2" fmla="*/ 10681138 w 10681138"/>
              <a:gd name="connsiteY2" fmla="*/ 945931 h 945931"/>
              <a:gd name="connsiteX3" fmla="*/ 0 w 10681138"/>
              <a:gd name="connsiteY3" fmla="*/ 945931 h 945931"/>
              <a:gd name="connsiteX4" fmla="*/ 0 w 10681138"/>
              <a:gd name="connsiteY4" fmla="*/ 0 h 945931"/>
              <a:gd name="connsiteX0" fmla="*/ 0 w 10720552"/>
              <a:gd name="connsiteY0" fmla="*/ 0 h 945931"/>
              <a:gd name="connsiteX1" fmla="*/ 10720552 w 10720552"/>
              <a:gd name="connsiteY1" fmla="*/ 212834 h 945931"/>
              <a:gd name="connsiteX2" fmla="*/ 10681138 w 10720552"/>
              <a:gd name="connsiteY2" fmla="*/ 945931 h 945931"/>
              <a:gd name="connsiteX3" fmla="*/ 0 w 10720552"/>
              <a:gd name="connsiteY3" fmla="*/ 945931 h 945931"/>
              <a:gd name="connsiteX4" fmla="*/ 0 w 10720552"/>
              <a:gd name="connsiteY4" fmla="*/ 0 h 945931"/>
              <a:gd name="connsiteX0" fmla="*/ 0 w 10689021"/>
              <a:gd name="connsiteY0" fmla="*/ 0 h 945931"/>
              <a:gd name="connsiteX1" fmla="*/ 10689021 w 10689021"/>
              <a:gd name="connsiteY1" fmla="*/ 141889 h 945931"/>
              <a:gd name="connsiteX2" fmla="*/ 10681138 w 10689021"/>
              <a:gd name="connsiteY2" fmla="*/ 945931 h 945931"/>
              <a:gd name="connsiteX3" fmla="*/ 0 w 10689021"/>
              <a:gd name="connsiteY3" fmla="*/ 945931 h 945931"/>
              <a:gd name="connsiteX4" fmla="*/ 0 w 10689021"/>
              <a:gd name="connsiteY4" fmla="*/ 0 h 945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9021" h="945931">
                <a:moveTo>
                  <a:pt x="0" y="0"/>
                </a:moveTo>
                <a:lnTo>
                  <a:pt x="10689021" y="141889"/>
                </a:lnTo>
                <a:cubicBezTo>
                  <a:pt x="10686393" y="409903"/>
                  <a:pt x="10683766" y="677917"/>
                  <a:pt x="10681138" y="945931"/>
                </a:cubicBezTo>
                <a:lnTo>
                  <a:pt x="0" y="945931"/>
                </a:lnTo>
                <a:lnTo>
                  <a:pt x="0" y="0"/>
                </a:lnTo>
                <a:close/>
              </a:path>
            </a:pathLst>
          </a:custGeom>
          <a:solidFill>
            <a:srgbClr val="84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Box 2"/>
          <p:cNvSpPr txBox="1"/>
          <p:nvPr/>
        </p:nvSpPr>
        <p:spPr>
          <a:xfrm>
            <a:off x="714235" y="275926"/>
            <a:ext cx="9276313" cy="646331"/>
          </a:xfrm>
          <a:custGeom>
            <a:avLst/>
            <a:gdLst>
              <a:gd name="connsiteX0" fmla="*/ 0 w 9260548"/>
              <a:gd name="connsiteY0" fmla="*/ 0 h 646331"/>
              <a:gd name="connsiteX1" fmla="*/ 9260548 w 9260548"/>
              <a:gd name="connsiteY1" fmla="*/ 0 h 646331"/>
              <a:gd name="connsiteX2" fmla="*/ 9260548 w 9260548"/>
              <a:gd name="connsiteY2" fmla="*/ 646331 h 646331"/>
              <a:gd name="connsiteX3" fmla="*/ 0 w 9260548"/>
              <a:gd name="connsiteY3" fmla="*/ 646331 h 646331"/>
              <a:gd name="connsiteX4" fmla="*/ 0 w 9260548"/>
              <a:gd name="connsiteY4" fmla="*/ 0 h 646331"/>
              <a:gd name="connsiteX0" fmla="*/ 0 w 9276313"/>
              <a:gd name="connsiteY0" fmla="*/ 0 h 646331"/>
              <a:gd name="connsiteX1" fmla="*/ 9276313 w 9276313"/>
              <a:gd name="connsiteY1" fmla="*/ 134007 h 646331"/>
              <a:gd name="connsiteX2" fmla="*/ 9260548 w 9276313"/>
              <a:gd name="connsiteY2" fmla="*/ 646331 h 646331"/>
              <a:gd name="connsiteX3" fmla="*/ 0 w 9276313"/>
              <a:gd name="connsiteY3" fmla="*/ 646331 h 646331"/>
              <a:gd name="connsiteX4" fmla="*/ 0 w 927631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6313" h="646331">
                <a:moveTo>
                  <a:pt x="0" y="0"/>
                </a:moveTo>
                <a:lnTo>
                  <a:pt x="9276313" y="134007"/>
                </a:lnTo>
                <a:lnTo>
                  <a:pt x="9260548" y="646331"/>
                </a:lnTo>
                <a:lnTo>
                  <a:pt x="0" y="646331"/>
                </a:lnTo>
                <a:lnTo>
                  <a:pt x="0" y="0"/>
                </a:lnTo>
                <a:close/>
              </a:path>
            </a:pathLst>
          </a:custGeom>
          <a:noFill/>
        </p:spPr>
        <p:txBody>
          <a:bodyPr wrap="none" rtlCol="0">
            <a:spAutoFit/>
          </a:bodyPr>
          <a:lstStyle/>
          <a:p>
            <a:r>
              <a:rPr lang="sv-SE" sz="3600" b="1" dirty="0">
                <a:solidFill>
                  <a:schemeClr val="bg1"/>
                </a:solidFill>
                <a:effectLst>
                  <a:outerShdw blurRad="38100" dist="38100" dir="2700000" algn="tl">
                    <a:srgbClr val="000000">
                      <a:alpha val="43137"/>
                    </a:srgbClr>
                  </a:outerShdw>
                </a:effectLst>
              </a:rPr>
              <a:t>MIT is </a:t>
            </a:r>
            <a:r>
              <a:rPr lang="sv-SE" sz="3600" b="1" dirty="0" err="1">
                <a:solidFill>
                  <a:schemeClr val="bg1"/>
                </a:solidFill>
                <a:effectLst>
                  <a:outerShdw blurRad="38100" dist="38100" dir="2700000" algn="tl">
                    <a:srgbClr val="000000">
                      <a:alpha val="43137"/>
                    </a:srgbClr>
                  </a:outerShdw>
                </a:effectLst>
              </a:rPr>
              <a:t>closed</a:t>
            </a:r>
            <a:r>
              <a:rPr lang="sv-SE" sz="3600" b="1" dirty="0">
                <a:solidFill>
                  <a:schemeClr val="bg1"/>
                </a:solidFill>
                <a:effectLst>
                  <a:outerShdw blurRad="38100" dist="38100" dir="2700000" algn="tl">
                    <a:srgbClr val="000000">
                      <a:alpha val="43137"/>
                    </a:srgbClr>
                  </a:outerShdw>
                </a:effectLst>
              </a:rPr>
              <a:t> for innovation </a:t>
            </a:r>
            <a:r>
              <a:rPr lang="sv-SE" sz="3600" b="1" dirty="0" err="1">
                <a:solidFill>
                  <a:schemeClr val="bg1"/>
                </a:solidFill>
                <a:effectLst>
                  <a:outerShdw blurRad="38100" dist="38100" dir="2700000" algn="tl">
                    <a:srgbClr val="000000">
                      <a:alpha val="43137"/>
                    </a:srgbClr>
                  </a:outerShdw>
                </a:effectLst>
              </a:rPr>
              <a:t>during</a:t>
            </a:r>
            <a:r>
              <a:rPr lang="sv-SE" sz="3600" b="1" dirty="0">
                <a:solidFill>
                  <a:schemeClr val="bg1"/>
                </a:solidFill>
                <a:effectLst>
                  <a:outerShdw blurRad="38100" dist="38100" dir="2700000" algn="tl">
                    <a:srgbClr val="000000">
                      <a:alpha val="43137"/>
                    </a:srgbClr>
                  </a:outerShdw>
                </a:effectLst>
              </a:rPr>
              <a:t> weekends </a:t>
            </a:r>
            <a:r>
              <a:rPr lang="sv-SE" sz="36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sv-SE"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84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431338" y="520700"/>
            <a:ext cx="8128000" cy="5816600"/>
          </a:xfrm>
          <a:prstGeom prst="rect">
            <a:avLst/>
          </a:prstGeom>
        </p:spPr>
      </p:pic>
      <p:sp>
        <p:nvSpPr>
          <p:cNvPr id="3" name="Rektangel 2"/>
          <p:cNvSpPr/>
          <p:nvPr/>
        </p:nvSpPr>
        <p:spPr>
          <a:xfrm>
            <a:off x="9272423" y="2305000"/>
            <a:ext cx="2454167" cy="2677656"/>
          </a:xfrm>
          <a:prstGeom prst="rect">
            <a:avLst/>
          </a:prstGeom>
        </p:spPr>
        <p:txBody>
          <a:bodyPr wrap="square">
            <a:spAutoFit/>
          </a:bodyPr>
          <a:lstStyle/>
          <a:p>
            <a:pPr algn="just"/>
            <a:r>
              <a:rPr lang="en-US" sz="2800" dirty="0"/>
              <a:t>“This trip is definitely something I will remember when  I  retire”</a:t>
            </a:r>
          </a:p>
          <a:p>
            <a:pPr algn="just"/>
            <a:r>
              <a:rPr lang="en-US" sz="2800" dirty="0"/>
              <a:t>- Participant </a:t>
            </a:r>
          </a:p>
        </p:txBody>
      </p:sp>
    </p:spTree>
    <p:extLst>
      <p:ext uri="{BB962C8B-B14F-4D97-AF65-F5344CB8AC3E}">
        <p14:creationId xmlns:p14="http://schemas.microsoft.com/office/powerpoint/2010/main" val="1384822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037" y="4154477"/>
            <a:ext cx="2981103" cy="223582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837846" y="802883"/>
            <a:ext cx="3217711" cy="241328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2242" y="4154477"/>
            <a:ext cx="2981102" cy="223582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6802" y="781952"/>
            <a:ext cx="3240558" cy="243041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7563" y="401140"/>
            <a:ext cx="2412577" cy="321677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043213" y="803597"/>
            <a:ext cx="3223427" cy="241757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872" y="4106562"/>
            <a:ext cx="3044989" cy="2283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9015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386464" y="3422379"/>
            <a:ext cx="4904534" cy="2492990"/>
          </a:xfrm>
          <a:prstGeom prst="rect">
            <a:avLst/>
          </a:prstGeom>
          <a:noFill/>
        </p:spPr>
        <p:txBody>
          <a:bodyPr wrap="square" rtlCol="0">
            <a:spAutoFit/>
          </a:bodyPr>
          <a:lstStyle/>
          <a:p>
            <a:endParaRPr lang="en-US" sz="1200" dirty="0"/>
          </a:p>
          <a:p>
            <a:endParaRPr lang="en-US" sz="1200" dirty="0"/>
          </a:p>
          <a:p>
            <a:endParaRPr lang="en-US" sz="1200" dirty="0"/>
          </a:p>
          <a:p>
            <a:endParaRPr lang="en-US" sz="1200" dirty="0"/>
          </a:p>
          <a:p>
            <a:pPr algn="just"/>
            <a:r>
              <a:rPr lang="en-US" sz="1200" dirty="0"/>
              <a:t>Many thanks to the Chairman of Innovation Pioneers, </a:t>
            </a:r>
            <a:r>
              <a:rPr lang="en-US" sz="1200" dirty="0" err="1"/>
              <a:t>Niclas</a:t>
            </a:r>
            <a:r>
              <a:rPr lang="en-US" sz="1200" dirty="0"/>
              <a:t> </a:t>
            </a:r>
            <a:r>
              <a:rPr lang="en-US" sz="1200" dirty="0" err="1"/>
              <a:t>Ingeström</a:t>
            </a:r>
            <a:r>
              <a:rPr lang="en-US" sz="1200" dirty="0"/>
              <a:t> and Shirine Bauer for summarizing the trip in this presentation!</a:t>
            </a:r>
          </a:p>
          <a:p>
            <a:pPr algn="just"/>
            <a:endParaRPr lang="en-US" sz="1200" dirty="0"/>
          </a:p>
          <a:p>
            <a:pPr algn="just"/>
            <a:r>
              <a:rPr lang="en-US" sz="1200" dirty="0"/>
              <a:t>Another thanks to all participants who joined us on this memorable trip- it would not have been the same without this dynamic, </a:t>
            </a:r>
            <a:r>
              <a:rPr lang="en-US" sz="1200" dirty="0" err="1"/>
              <a:t>qurious</a:t>
            </a:r>
            <a:r>
              <a:rPr lang="en-US" sz="1200" dirty="0"/>
              <a:t> and open group!</a:t>
            </a:r>
          </a:p>
          <a:p>
            <a:pPr algn="just"/>
            <a:endParaRPr lang="en-US" sz="1200" dirty="0"/>
          </a:p>
          <a:p>
            <a:pPr algn="just"/>
            <a:r>
              <a:rPr lang="en-US" sz="1200" dirty="0"/>
              <a:t>However, this trip would not have happened if it was not for Innovation Pioneers Kim </a:t>
            </a:r>
            <a:r>
              <a:rPr lang="en-US" sz="1200" dirty="0" err="1"/>
              <a:t>Silvasti</a:t>
            </a:r>
            <a:r>
              <a:rPr lang="en-US" sz="1200" dirty="0"/>
              <a:t> who made everything happen.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416" y="2920984"/>
            <a:ext cx="2272562" cy="1035759"/>
          </a:xfrm>
          <a:prstGeom prst="rect">
            <a:avLst/>
          </a:prstGeom>
        </p:spPr>
      </p:pic>
    </p:spTree>
    <p:extLst>
      <p:ext uri="{BB962C8B-B14F-4D97-AF65-F5344CB8AC3E}">
        <p14:creationId xmlns:p14="http://schemas.microsoft.com/office/powerpoint/2010/main" val="1199502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607" y="365125"/>
            <a:ext cx="8705193" cy="1325563"/>
          </a:xfrm>
        </p:spPr>
        <p:txBody>
          <a:bodyPr>
            <a:normAutofit/>
          </a:bodyPr>
          <a:lstStyle/>
          <a:p>
            <a:r>
              <a:rPr lang="en-US" sz="4000" b="1" dirty="0">
                <a:solidFill>
                  <a:schemeClr val="tx1">
                    <a:lumMod val="50000"/>
                    <a:lumOff val="50000"/>
                  </a:schemeClr>
                </a:solidFill>
              </a:rPr>
              <a:t>- Cambridge Innovation Center</a:t>
            </a:r>
          </a:p>
        </p:txBody>
      </p:sp>
      <p:sp>
        <p:nvSpPr>
          <p:cNvPr id="3" name="Content Placeholder 2"/>
          <p:cNvSpPr>
            <a:spLocks noGrp="1"/>
          </p:cNvSpPr>
          <p:nvPr>
            <p:ph idx="1"/>
          </p:nvPr>
        </p:nvSpPr>
        <p:spPr>
          <a:xfrm>
            <a:off x="838200" y="1828800"/>
            <a:ext cx="10515600" cy="4824248"/>
          </a:xfrm>
        </p:spPr>
        <p:txBody>
          <a:bodyPr>
            <a:normAutofit lnSpcReduction="10000"/>
          </a:bodyPr>
          <a:lstStyle/>
          <a:p>
            <a:pPr marL="0" indent="0">
              <a:buNone/>
            </a:pPr>
            <a:r>
              <a:rPr lang="en-US" sz="2600" i="1" dirty="0"/>
              <a:t>CIC started in 1999 with a vision and a simple idea: “Startups make the world much better. We can help them by setting up and managing their office for them so they can focus on their business.” We believed we could do that better than anyone else and we set out to prove it. Since then, more than 1400 companies have chosen CIC as their home and many have gone on to prove their value to the world as startups. More than $1.8B of venture capital has been invested in companies that were headquartered at CIC. We now house over 800 companies, most of them startups, and we haven’t stopped making CIC better every day.</a:t>
            </a:r>
          </a:p>
          <a:p>
            <a:pPr marL="0" indent="0">
              <a:buNone/>
            </a:pPr>
            <a:endParaRPr lang="en-US" dirty="0">
              <a:hlinkClick r:id="rId2"/>
            </a:endParaRPr>
          </a:p>
          <a:p>
            <a:r>
              <a:rPr lang="sv-SE" sz="2400" dirty="0">
                <a:hlinkClick r:id="rId3"/>
              </a:rPr>
              <a:t>http://boston.cic.us</a:t>
            </a:r>
            <a:r>
              <a:rPr lang="sv-SE" sz="2400" dirty="0"/>
              <a:t> </a:t>
            </a:r>
            <a:br>
              <a:rPr lang="en-US" sz="2100" dirty="0"/>
            </a:br>
            <a:endParaRPr lang="en-US" sz="2100" dirty="0"/>
          </a:p>
          <a:p>
            <a:r>
              <a:rPr lang="en-US" sz="2100" dirty="0" err="1"/>
              <a:t>Mr</a:t>
            </a:r>
            <a:r>
              <a:rPr lang="en-US" sz="2100" dirty="0"/>
              <a:t> </a:t>
            </a:r>
            <a:r>
              <a:rPr lang="en-US" sz="2100" dirty="0" err="1"/>
              <a:t>Stas</a:t>
            </a:r>
            <a:r>
              <a:rPr lang="en-US" sz="2100" dirty="0"/>
              <a:t> </a:t>
            </a:r>
            <a:r>
              <a:rPr lang="en-US" sz="2100" dirty="0" err="1"/>
              <a:t>Gayshan</a:t>
            </a:r>
            <a:endParaRPr lang="en-US" sz="2100" dirty="0"/>
          </a:p>
          <a:p>
            <a:pPr lvl="1"/>
            <a:r>
              <a:rPr lang="en-US" sz="1500" dirty="0"/>
              <a:t>Managing Director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523" y="483284"/>
            <a:ext cx="1580471" cy="849915"/>
          </a:xfrm>
          <a:prstGeom prst="rect">
            <a:avLst/>
          </a:prstGeom>
        </p:spPr>
      </p:pic>
    </p:spTree>
    <p:extLst>
      <p:ext uri="{BB962C8B-B14F-4D97-AF65-F5344CB8AC3E}">
        <p14:creationId xmlns:p14="http://schemas.microsoft.com/office/powerpoint/2010/main" val="85177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52" y="1334530"/>
            <a:ext cx="5453448" cy="409008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183" y="1334530"/>
            <a:ext cx="5453448" cy="40900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91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504557" y="347900"/>
            <a:ext cx="5931303" cy="4005306"/>
          </a:xfrm>
          <a:prstGeom prst="rect">
            <a:avLst/>
          </a:prstGeom>
        </p:spPr>
      </p:pic>
      <p:pic>
        <p:nvPicPr>
          <p:cNvPr id="3" name="Bildobjekt 2"/>
          <p:cNvPicPr>
            <a:picLocks noChangeAspect="1"/>
          </p:cNvPicPr>
          <p:nvPr/>
        </p:nvPicPr>
        <p:blipFill>
          <a:blip r:embed="rId3"/>
          <a:stretch>
            <a:fillRect/>
          </a:stretch>
        </p:blipFill>
        <p:spPr>
          <a:xfrm rot="5400000">
            <a:off x="7258555" y="2280770"/>
            <a:ext cx="4127560" cy="4774678"/>
          </a:xfrm>
          <a:prstGeom prst="rect">
            <a:avLst/>
          </a:prstGeom>
        </p:spPr>
      </p:pic>
      <p:pic>
        <p:nvPicPr>
          <p:cNvPr id="5" name="Bildobjekt 4"/>
          <p:cNvPicPr>
            <a:picLocks noChangeAspect="1"/>
          </p:cNvPicPr>
          <p:nvPr/>
        </p:nvPicPr>
        <p:blipFill>
          <a:blip r:embed="rId4"/>
          <a:stretch>
            <a:fillRect/>
          </a:stretch>
        </p:blipFill>
        <p:spPr>
          <a:xfrm>
            <a:off x="2525673" y="4644477"/>
            <a:ext cx="1714071" cy="2086521"/>
          </a:xfrm>
          <a:prstGeom prst="rect">
            <a:avLst/>
          </a:prstGeom>
        </p:spPr>
      </p:pic>
    </p:spTree>
    <p:extLst>
      <p:ext uri="{BB962C8B-B14F-4D97-AF65-F5344CB8AC3E}">
        <p14:creationId xmlns:p14="http://schemas.microsoft.com/office/powerpoint/2010/main" val="517321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35926" y="1222804"/>
            <a:ext cx="5762368" cy="432177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593" r="6399"/>
          <a:stretch/>
        </p:blipFill>
        <p:spPr>
          <a:xfrm>
            <a:off x="700216" y="502508"/>
            <a:ext cx="5675870" cy="5752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311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783" y="1497740"/>
            <a:ext cx="4996249" cy="374718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326" y="873208"/>
            <a:ext cx="6637124" cy="4977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276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005" y="988539"/>
            <a:ext cx="4707924" cy="470792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02" y="988539"/>
            <a:ext cx="6277232" cy="4707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4458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8059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13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r="4040"/>
          <a:stretch/>
        </p:blipFill>
        <p:spPr>
          <a:xfrm>
            <a:off x="296370" y="559976"/>
            <a:ext cx="3966263" cy="5737034"/>
          </a:xfrm>
          <a:prstGeom prst="rect">
            <a:avLst/>
          </a:prstGeom>
        </p:spPr>
      </p:pic>
      <p:pic>
        <p:nvPicPr>
          <p:cNvPr id="3" name="Bildobjekt 2"/>
          <p:cNvPicPr>
            <a:picLocks noChangeAspect="1"/>
          </p:cNvPicPr>
          <p:nvPr/>
        </p:nvPicPr>
        <p:blipFill rotWithShape="1">
          <a:blip r:embed="rId3"/>
          <a:srcRect l="5824" r="3016"/>
          <a:stretch/>
        </p:blipFill>
        <p:spPr>
          <a:xfrm>
            <a:off x="4541016" y="572416"/>
            <a:ext cx="7359567" cy="5724594"/>
          </a:xfrm>
          <a:prstGeom prst="rect">
            <a:avLst/>
          </a:prstGeom>
        </p:spPr>
      </p:pic>
    </p:spTree>
    <p:extLst>
      <p:ext uri="{BB962C8B-B14F-4D97-AF65-F5344CB8AC3E}">
        <p14:creationId xmlns:p14="http://schemas.microsoft.com/office/powerpoint/2010/main" val="247325049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Words>
  <Application>Microsoft Office PowerPoint</Application>
  <PresentationFormat>Bredbild</PresentationFormat>
  <Paragraphs>37</Paragraphs>
  <Slides>14</Slides>
  <Notes>0</Notes>
  <HiddenSlides>0</HiddenSlides>
  <MMClips>1</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14</vt:i4>
      </vt:variant>
    </vt:vector>
  </HeadingPairs>
  <TitlesOfParts>
    <vt:vector size="20" baseType="lpstr">
      <vt:lpstr>Arial</vt:lpstr>
      <vt:lpstr>Arial Black</vt:lpstr>
      <vt:lpstr>Calibri</vt:lpstr>
      <vt:lpstr>Calibri Light</vt:lpstr>
      <vt:lpstr>Wingdings</vt:lpstr>
      <vt:lpstr>Office-tema</vt:lpstr>
      <vt:lpstr> 28-30 September 2016</vt:lpstr>
      <vt:lpstr>- Cambridge Innovation Center</vt:lpstr>
      <vt:lpstr>PowerPoint-presentation</vt:lpstr>
      <vt:lpstr>PowerPoint-presentation</vt:lpstr>
      <vt:lpstr>PowerPoint-presentation</vt:lpstr>
      <vt:lpstr>PowerPoint-presentation</vt:lpstr>
      <vt:lpstr>PowerPoint-presentation</vt:lpstr>
      <vt:lpstr>PowerPoint-presentation</vt:lpstr>
      <vt:lpstr>PowerPoint-presentation</vt:lpstr>
      <vt:lpstr>Comments Cambridge Innovation Center</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Kim Silvasti</dc:creator>
  <cp:lastModifiedBy>Kim Silvasti</cp:lastModifiedBy>
  <cp:revision>2</cp:revision>
  <dcterms:created xsi:type="dcterms:W3CDTF">2016-10-20T11:26:49Z</dcterms:created>
  <dcterms:modified xsi:type="dcterms:W3CDTF">2016-10-20T11:29:01Z</dcterms:modified>
</cp:coreProperties>
</file>