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6" d="100"/>
          <a:sy n="66" d="100"/>
        </p:scale>
        <p:origin x="679"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EDBD4E68-CB73-4E47-AD74-A45629929A89}"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2859906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DBD4E68-CB73-4E47-AD74-A45629929A89}"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1828216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DBD4E68-CB73-4E47-AD74-A45629929A89}"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4120763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EDBD4E68-CB73-4E47-AD74-A45629929A89}"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3310680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p>
            <a:fld id="{EDBD4E68-CB73-4E47-AD74-A45629929A89}" type="datetimeFigureOut">
              <a:rPr lang="sv-SE" smtClean="0"/>
              <a:t>2016-10-20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199194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EDBD4E68-CB73-4E47-AD74-A45629929A89}" type="datetimeFigureOut">
              <a:rPr lang="sv-SE" smtClean="0"/>
              <a:t>2016-10-20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183870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a:t>Klicka här för att ändra format</a:t>
            </a:r>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EDBD4E68-CB73-4E47-AD74-A45629929A89}" type="datetimeFigureOut">
              <a:rPr lang="sv-SE" smtClean="0"/>
              <a:t>2016-10-20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4061195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EDBD4E68-CB73-4E47-AD74-A45629929A89}" type="datetimeFigureOut">
              <a:rPr lang="sv-SE" smtClean="0"/>
              <a:t>2016-10-20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4175543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DBD4E68-CB73-4E47-AD74-A45629929A89}" type="datetimeFigureOut">
              <a:rPr lang="sv-SE" smtClean="0"/>
              <a:t>2016-10-20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1870870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EDBD4E68-CB73-4E47-AD74-A45629929A89}" type="datetimeFigureOut">
              <a:rPr lang="sv-SE" smtClean="0"/>
              <a:t>2016-10-20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1365458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EDBD4E68-CB73-4E47-AD74-A45629929A89}" type="datetimeFigureOut">
              <a:rPr lang="sv-SE" smtClean="0"/>
              <a:t>2016-10-20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F67EAB3-8529-4BF0-9198-D539E8D6EA7B}" type="slidenum">
              <a:rPr lang="sv-SE" smtClean="0"/>
              <a:t>‹#›</a:t>
            </a:fld>
            <a:endParaRPr lang="sv-SE"/>
          </a:p>
        </p:txBody>
      </p:sp>
    </p:spTree>
    <p:extLst>
      <p:ext uri="{BB962C8B-B14F-4D97-AF65-F5344CB8AC3E}">
        <p14:creationId xmlns:p14="http://schemas.microsoft.com/office/powerpoint/2010/main" val="413186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D4E68-CB73-4E47-AD74-A45629929A89}" type="datetimeFigureOut">
              <a:rPr lang="sv-SE" smtClean="0"/>
              <a:t>2016-10-20</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7EAB3-8529-4BF0-9198-D539E8D6EA7B}" type="slidenum">
              <a:rPr lang="sv-SE" smtClean="0"/>
              <a:t>‹#›</a:t>
            </a:fld>
            <a:endParaRPr lang="sv-SE"/>
          </a:p>
        </p:txBody>
      </p:sp>
    </p:spTree>
    <p:extLst>
      <p:ext uri="{BB962C8B-B14F-4D97-AF65-F5344CB8AC3E}">
        <p14:creationId xmlns:p14="http://schemas.microsoft.com/office/powerpoint/2010/main" val="264683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slideshare.net/billaulet/past-present-and-future-of-entrepreneurship-education-presentation-at-usasbe-conference-jan-10-2016"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ilp.mit.edu/"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entrepreneurship.mit.edu/" TargetMode="Externa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eople.csail.mit.edu/vganesh/summerschool/mit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994" y="1228521"/>
            <a:ext cx="7553325" cy="232410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Bildobjekt 4"/>
          <p:cNvPicPr>
            <a:picLocks noChangeAspect="1"/>
          </p:cNvPicPr>
          <p:nvPr/>
        </p:nvPicPr>
        <p:blipFill>
          <a:blip r:embed="rId3">
            <a:alphaModFix amt="26000"/>
          </a:blip>
          <a:stretch>
            <a:fillRect/>
          </a:stretch>
        </p:blipFill>
        <p:spPr>
          <a:xfrm>
            <a:off x="-45323" y="0"/>
            <a:ext cx="12237323"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2499" y="5621846"/>
            <a:ext cx="2272562" cy="1035759"/>
          </a:xfrm>
          <a:prstGeom prst="rect">
            <a:avLst/>
          </a:prstGeom>
        </p:spPr>
      </p:pic>
      <p:sp>
        <p:nvSpPr>
          <p:cNvPr id="2" name="Title 1"/>
          <p:cNvSpPr>
            <a:spLocks noGrp="1"/>
          </p:cNvSpPr>
          <p:nvPr>
            <p:ph type="ctrTitle"/>
          </p:nvPr>
        </p:nvSpPr>
        <p:spPr>
          <a:xfrm>
            <a:off x="3360342" y="3344505"/>
            <a:ext cx="5666630" cy="592853"/>
          </a:xfrm>
        </p:spPr>
        <p:txBody>
          <a:bodyPr>
            <a:noAutofit/>
          </a:bodyPr>
          <a:lstStyle/>
          <a:p>
            <a:br>
              <a:rPr lang="sv-SE" sz="8000" dirty="0"/>
            </a:br>
            <a:r>
              <a:rPr lang="sv-SE" sz="2400" dirty="0">
                <a:solidFill>
                  <a:schemeClr val="tx1">
                    <a:lumMod val="50000"/>
                    <a:lumOff val="50000"/>
                  </a:schemeClr>
                </a:solidFill>
                <a:latin typeface="Arial Black" panose="020B0A04020102020204" pitchFamily="34" charset="0"/>
              </a:rPr>
              <a:t>28-30 September 2016</a:t>
            </a:r>
            <a:endParaRPr lang="sv-SE" sz="8000" dirty="0">
              <a:solidFill>
                <a:schemeClr val="tx1">
                  <a:lumMod val="50000"/>
                  <a:lumOff val="50000"/>
                </a:schemeClr>
              </a:solidFill>
              <a:latin typeface="Arial Black" panose="020B0A04020102020204" pitchFamily="34" charset="0"/>
            </a:endParaRPr>
          </a:p>
        </p:txBody>
      </p:sp>
      <p:sp>
        <p:nvSpPr>
          <p:cNvPr id="3" name="Rektangel 2"/>
          <p:cNvSpPr/>
          <p:nvPr/>
        </p:nvSpPr>
        <p:spPr>
          <a:xfrm>
            <a:off x="1894416" y="4381839"/>
            <a:ext cx="8593667" cy="1477328"/>
          </a:xfrm>
          <a:prstGeom prst="rect">
            <a:avLst/>
          </a:prstGeom>
        </p:spPr>
        <p:txBody>
          <a:bodyPr wrap="square">
            <a:spAutoFit/>
          </a:bodyPr>
          <a:lstStyle/>
          <a:p>
            <a:r>
              <a:rPr lang="en-US" dirty="0">
                <a:solidFill>
                  <a:schemeClr val="tx1">
                    <a:lumMod val="95000"/>
                    <a:lumOff val="5000"/>
                  </a:schemeClr>
                </a:solidFill>
              </a:rPr>
              <a:t>This presentation includes key takeaways from Innovation Pioneers first arranged trip to renowned Massachusetts Institute of Technology- MIT in Boston. This unique opportunity was offered to all member organizations of the network when MIT shared their profound knowledge of entrepreneurship and how a system of partnerships between an institution of Innovation, companies and organizations work.  </a:t>
            </a:r>
          </a:p>
        </p:txBody>
      </p:sp>
      <p:sp>
        <p:nvSpPr>
          <p:cNvPr id="6" name="textruta 5"/>
          <p:cNvSpPr txBox="1"/>
          <p:nvPr/>
        </p:nvSpPr>
        <p:spPr>
          <a:xfrm>
            <a:off x="0" y="6581001"/>
            <a:ext cx="4461678" cy="276999"/>
          </a:xfrm>
          <a:prstGeom prst="rect">
            <a:avLst/>
          </a:prstGeom>
          <a:noFill/>
        </p:spPr>
        <p:txBody>
          <a:bodyPr wrap="none" rtlCol="0">
            <a:spAutoFit/>
          </a:bodyPr>
          <a:lstStyle/>
          <a:p>
            <a:r>
              <a:rPr lang="en-US" sz="1200" dirty="0"/>
              <a:t>A presentation by </a:t>
            </a:r>
            <a:r>
              <a:rPr lang="en-US" sz="1200" dirty="0" err="1"/>
              <a:t>Niclas</a:t>
            </a:r>
            <a:r>
              <a:rPr lang="en-US" sz="1200" dirty="0"/>
              <a:t> </a:t>
            </a:r>
            <a:r>
              <a:rPr lang="en-US" sz="1200" dirty="0" err="1"/>
              <a:t>Ingeström</a:t>
            </a:r>
            <a:r>
              <a:rPr lang="en-US" sz="1200" dirty="0"/>
              <a:t>, Stena and Shirine Bauer, Googol</a:t>
            </a:r>
          </a:p>
        </p:txBody>
      </p:sp>
    </p:spTree>
    <p:extLst>
      <p:ext uri="{BB962C8B-B14F-4D97-AF65-F5344CB8AC3E}">
        <p14:creationId xmlns:p14="http://schemas.microsoft.com/office/powerpoint/2010/main" val="1308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762" r="8841"/>
          <a:stretch/>
        </p:blipFill>
        <p:spPr>
          <a:xfrm>
            <a:off x="200025" y="1296480"/>
            <a:ext cx="5676900" cy="430606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l="8444" r="8517"/>
          <a:stretch/>
        </p:blipFill>
        <p:spPr>
          <a:xfrm>
            <a:off x="6177534" y="1296480"/>
            <a:ext cx="5718735" cy="4304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6990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624" r="8466"/>
          <a:stretch/>
        </p:blipFill>
        <p:spPr>
          <a:xfrm>
            <a:off x="6177534" y="1296480"/>
            <a:ext cx="5709791" cy="430422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l="8425" r="8890"/>
          <a:stretch/>
        </p:blipFill>
        <p:spPr>
          <a:xfrm>
            <a:off x="200025" y="1296480"/>
            <a:ext cx="5694332" cy="4304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2912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392" r="8575"/>
          <a:stretch/>
        </p:blipFill>
        <p:spPr>
          <a:xfrm>
            <a:off x="200025" y="1296480"/>
            <a:ext cx="5718166" cy="430422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l="8661" r="8497"/>
          <a:stretch/>
        </p:blipFill>
        <p:spPr>
          <a:xfrm>
            <a:off x="6177534" y="1296480"/>
            <a:ext cx="5705069" cy="4304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9000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709" r="8692"/>
          <a:stretch/>
        </p:blipFill>
        <p:spPr>
          <a:xfrm>
            <a:off x="6177535" y="1296480"/>
            <a:ext cx="5688396" cy="430422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srcRect l="8780" r="8361"/>
          <a:stretch/>
        </p:blipFill>
        <p:spPr>
          <a:xfrm>
            <a:off x="200025" y="1296480"/>
            <a:ext cx="5706265" cy="4304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8457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9236" r="8457"/>
          <a:stretch/>
        </p:blipFill>
        <p:spPr>
          <a:xfrm>
            <a:off x="1876425" y="151033"/>
            <a:ext cx="8534400" cy="6480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261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15" r="3181"/>
          <a:stretch/>
        </p:blipFill>
        <p:spPr>
          <a:xfrm>
            <a:off x="0" y="0"/>
            <a:ext cx="12192000" cy="6900795"/>
          </a:xfrm>
          <a:prstGeom prst="rect">
            <a:avLst/>
          </a:prstGeom>
        </p:spPr>
      </p:pic>
    </p:spTree>
    <p:extLst>
      <p:ext uri="{BB962C8B-B14F-4D97-AF65-F5344CB8AC3E}">
        <p14:creationId xmlns:p14="http://schemas.microsoft.com/office/powerpoint/2010/main" val="5062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llarShaveClub.com - Our Blades Are Fing Gre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6243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50000"/>
                    <a:lumOff val="50000"/>
                  </a:schemeClr>
                </a:solidFill>
              </a:rPr>
              <a:t>Link to a similar presentation on </a:t>
            </a:r>
            <a:r>
              <a:rPr lang="en-US" b="1" dirty="0" err="1">
                <a:solidFill>
                  <a:schemeClr val="tx1">
                    <a:lumMod val="50000"/>
                    <a:lumOff val="50000"/>
                  </a:schemeClr>
                </a:solidFill>
              </a:rPr>
              <a:t>SlideShare</a:t>
            </a:r>
            <a:r>
              <a:rPr lang="en-US" b="1" dirty="0">
                <a:solidFill>
                  <a:schemeClr val="tx1">
                    <a:lumMod val="50000"/>
                    <a:lumOff val="50000"/>
                  </a:schemeClr>
                </a:solidFill>
              </a:rPr>
              <a:t> </a:t>
            </a:r>
            <a:br>
              <a:rPr lang="en-US" b="1" dirty="0">
                <a:solidFill>
                  <a:schemeClr val="tx1">
                    <a:lumMod val="50000"/>
                    <a:lumOff val="50000"/>
                  </a:schemeClr>
                </a:solidFill>
              </a:rPr>
            </a:br>
            <a:r>
              <a:rPr lang="en-US" b="1" dirty="0">
                <a:solidFill>
                  <a:schemeClr val="tx1">
                    <a:lumMod val="50000"/>
                    <a:lumOff val="50000"/>
                  </a:schemeClr>
                </a:solidFill>
              </a:rPr>
              <a:t>by Bill </a:t>
            </a:r>
            <a:r>
              <a:rPr lang="en-US" b="1" dirty="0" err="1">
                <a:solidFill>
                  <a:schemeClr val="tx1">
                    <a:lumMod val="50000"/>
                    <a:lumOff val="50000"/>
                  </a:schemeClr>
                </a:solidFill>
              </a:rPr>
              <a:t>Aulet</a:t>
            </a:r>
            <a:r>
              <a:rPr lang="en-US" b="1" dirty="0">
                <a:solidFill>
                  <a:schemeClr val="tx1">
                    <a:lumMod val="50000"/>
                    <a:lumOff val="50000"/>
                  </a:schemeClr>
                </a:solidFill>
              </a:rPr>
              <a:t> - ”Entrepreneurship Education”</a:t>
            </a:r>
          </a:p>
        </p:txBody>
      </p:sp>
      <p:pic>
        <p:nvPicPr>
          <p:cNvPr id="3" name="Picture 2">
            <a:hlinkClick r:id="rId2"/>
          </p:cNvPr>
          <p:cNvPicPr>
            <a:picLocks noChangeAspect="1"/>
          </p:cNvPicPr>
          <p:nvPr/>
        </p:nvPicPr>
        <p:blipFill>
          <a:blip r:embed="rId3"/>
          <a:stretch>
            <a:fillRect/>
          </a:stretch>
        </p:blipFill>
        <p:spPr>
          <a:xfrm>
            <a:off x="3481387" y="2019300"/>
            <a:ext cx="5416757" cy="4019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9436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4000" b="1" dirty="0" err="1">
                <a:solidFill>
                  <a:schemeClr val="tx1">
                    <a:lumMod val="50000"/>
                    <a:lumOff val="50000"/>
                  </a:schemeClr>
                </a:solidFill>
              </a:rPr>
              <a:t>Comments</a:t>
            </a:r>
            <a:br>
              <a:rPr lang="sv-SE" dirty="0"/>
            </a:br>
            <a:r>
              <a:rPr lang="en-US" sz="3200" i="1" dirty="0">
                <a:solidFill>
                  <a:schemeClr val="tx1">
                    <a:lumMod val="50000"/>
                    <a:lumOff val="50000"/>
                  </a:schemeClr>
                </a:solidFill>
              </a:rPr>
              <a:t>Martin Trust Center for MIT Entrepreneurship</a:t>
            </a:r>
            <a:endParaRPr lang="sv-SE" i="1" dirty="0">
              <a:solidFill>
                <a:schemeClr val="tx1">
                  <a:lumMod val="50000"/>
                  <a:lumOff val="50000"/>
                </a:schemeClr>
              </a:solidFill>
            </a:endParaRPr>
          </a:p>
        </p:txBody>
      </p:sp>
      <p:sp>
        <p:nvSpPr>
          <p:cNvPr id="4" name="Content Placeholder 3"/>
          <p:cNvSpPr>
            <a:spLocks noGrp="1"/>
          </p:cNvSpPr>
          <p:nvPr>
            <p:ph sz="half" idx="1"/>
          </p:nvPr>
        </p:nvSpPr>
        <p:spPr/>
        <p:txBody>
          <a:bodyPr>
            <a:normAutofit fontScale="77500" lnSpcReduction="20000"/>
          </a:bodyPr>
          <a:lstStyle/>
          <a:p>
            <a:r>
              <a:rPr lang="en-US" dirty="0"/>
              <a:t>If the interior looks like a board room, it defeats innovation and creativity </a:t>
            </a:r>
          </a:p>
          <a:p>
            <a:r>
              <a:rPr lang="en-US" dirty="0"/>
              <a:t>Write on walls.</a:t>
            </a:r>
          </a:p>
          <a:p>
            <a:r>
              <a:rPr lang="en-US" dirty="0"/>
              <a:t>Do not worry about failing.</a:t>
            </a:r>
          </a:p>
          <a:p>
            <a:r>
              <a:rPr lang="en-US" dirty="0"/>
              <a:t>Have crazy and diversified people.</a:t>
            </a:r>
          </a:p>
          <a:p>
            <a:r>
              <a:rPr lang="en-US" dirty="0"/>
              <a:t>Open space without security.</a:t>
            </a:r>
          </a:p>
          <a:p>
            <a:r>
              <a:rPr lang="en-US" dirty="0"/>
              <a:t>Best coffee machine in the world.</a:t>
            </a:r>
          </a:p>
          <a:p>
            <a:r>
              <a:rPr lang="en-US" dirty="0"/>
              <a:t>Embrace to do crazy stuff.</a:t>
            </a:r>
          </a:p>
          <a:p>
            <a:r>
              <a:rPr lang="en-US" dirty="0"/>
              <a:t>Loud + quiet places.</a:t>
            </a:r>
          </a:p>
          <a:p>
            <a:r>
              <a:rPr lang="en-US" dirty="0"/>
              <a:t>Teach about entrepreneurship.</a:t>
            </a:r>
          </a:p>
          <a:p>
            <a:r>
              <a:rPr lang="en-US" dirty="0"/>
              <a:t>The idea is not so important in entrepreneurship, team market execution is more important.</a:t>
            </a:r>
          </a:p>
        </p:txBody>
      </p:sp>
      <p:sp>
        <p:nvSpPr>
          <p:cNvPr id="5" name="Content Placeholder 4"/>
          <p:cNvSpPr>
            <a:spLocks noGrp="1"/>
          </p:cNvSpPr>
          <p:nvPr>
            <p:ph sz="half" idx="2"/>
          </p:nvPr>
        </p:nvSpPr>
        <p:spPr>
          <a:xfrm>
            <a:off x="6172199" y="1825625"/>
            <a:ext cx="5541579" cy="4351338"/>
          </a:xfrm>
        </p:spPr>
        <p:txBody>
          <a:bodyPr>
            <a:normAutofit fontScale="77500" lnSpcReduction="20000"/>
          </a:bodyPr>
          <a:lstStyle/>
          <a:p>
            <a:r>
              <a:rPr lang="en-US" dirty="0"/>
              <a:t>The worst nightmare for established businesses are the crazy startup.</a:t>
            </a:r>
          </a:p>
          <a:p>
            <a:r>
              <a:rPr lang="en-US" dirty="0"/>
              <a:t>Hungry dogs hunt best.</a:t>
            </a:r>
          </a:p>
          <a:p>
            <a:r>
              <a:rPr lang="en-US" dirty="0"/>
              <a:t>You have nothing to lose, hard in big cooperation's.</a:t>
            </a:r>
          </a:p>
          <a:p>
            <a:r>
              <a:rPr lang="en-US" dirty="0"/>
              <a:t>Most use story telling do teach entrepreneurship.</a:t>
            </a:r>
          </a:p>
          <a:p>
            <a:r>
              <a:rPr lang="en-US" dirty="0"/>
              <a:t>Dollar Shave Club www.dollarshaveclub.com</a:t>
            </a:r>
          </a:p>
          <a:p>
            <a:pPr lvl="1">
              <a:buFont typeface="Courier New" panose="02070309020205020404" pitchFamily="49" charset="0"/>
              <a:buChar char="o"/>
            </a:pPr>
            <a:r>
              <a:rPr lang="en-US" dirty="0"/>
              <a:t>Know your customer, New business model, Billionaire, Funny, </a:t>
            </a:r>
            <a:r>
              <a:rPr lang="en-US" dirty="0" err="1"/>
              <a:t>Gilette</a:t>
            </a:r>
            <a:r>
              <a:rPr lang="en-US" dirty="0"/>
              <a:t> scared and they cannot do this, will kill their own business, The only thing </a:t>
            </a:r>
            <a:r>
              <a:rPr lang="en-US" dirty="0" err="1"/>
              <a:t>Gilette</a:t>
            </a:r>
            <a:r>
              <a:rPr lang="en-US" dirty="0"/>
              <a:t> can do is to cut of the source</a:t>
            </a:r>
          </a:p>
          <a:p>
            <a:r>
              <a:rPr lang="en-US" dirty="0"/>
              <a:t>It must be a mix of external and internal people</a:t>
            </a:r>
            <a:endParaRPr lang="sv-SE" dirty="0"/>
          </a:p>
        </p:txBody>
      </p:sp>
      <p:pic>
        <p:nvPicPr>
          <p:cNvPr id="3074" name="Picture 2" descr="https://static.independent.co.uk/s3fs-public/styles/story_medium/public/thumbnails/image/2015/10/28/13/ju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8906" y="2486740"/>
            <a:ext cx="1210916" cy="11550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27147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538" y="365125"/>
            <a:ext cx="8902261" cy="1325563"/>
          </a:xfrm>
        </p:spPr>
        <p:txBody>
          <a:bodyPr>
            <a:normAutofit/>
          </a:bodyPr>
          <a:lstStyle/>
          <a:p>
            <a:r>
              <a:rPr lang="fr-FR" sz="4000" b="1" dirty="0">
                <a:solidFill>
                  <a:schemeClr val="tx1">
                    <a:lumMod val="50000"/>
                    <a:lumOff val="50000"/>
                  </a:schemeClr>
                </a:solidFill>
              </a:rPr>
              <a:t>- MIT </a:t>
            </a:r>
            <a:r>
              <a:rPr lang="fr-FR" sz="4000" b="1" dirty="0" err="1">
                <a:solidFill>
                  <a:schemeClr val="tx1">
                    <a:lumMod val="50000"/>
                    <a:lumOff val="50000"/>
                  </a:schemeClr>
                </a:solidFill>
              </a:rPr>
              <a:t>Industrial</a:t>
            </a:r>
            <a:r>
              <a:rPr lang="fr-FR" sz="4000" b="1" dirty="0">
                <a:solidFill>
                  <a:schemeClr val="tx1">
                    <a:lumMod val="50000"/>
                    <a:lumOff val="50000"/>
                  </a:schemeClr>
                </a:solidFill>
              </a:rPr>
              <a:t> Liaison Program</a:t>
            </a:r>
            <a:endParaRPr lang="en-US" sz="4000" b="1" dirty="0">
              <a:solidFill>
                <a:schemeClr val="tx1">
                  <a:lumMod val="50000"/>
                  <a:lumOff val="50000"/>
                </a:schemeClr>
              </a:solidFill>
            </a:endParaRPr>
          </a:p>
        </p:txBody>
      </p:sp>
      <p:sp>
        <p:nvSpPr>
          <p:cNvPr id="3" name="Content Placeholder 2"/>
          <p:cNvSpPr>
            <a:spLocks noGrp="1"/>
          </p:cNvSpPr>
          <p:nvPr>
            <p:ph idx="1"/>
          </p:nvPr>
        </p:nvSpPr>
        <p:spPr>
          <a:xfrm>
            <a:off x="838200" y="1825625"/>
            <a:ext cx="10515600" cy="4614932"/>
          </a:xfrm>
        </p:spPr>
        <p:txBody>
          <a:bodyPr>
            <a:normAutofit fontScale="62500" lnSpcReduction="20000"/>
          </a:bodyPr>
          <a:lstStyle/>
          <a:p>
            <a:pPr marL="0" indent="0">
              <a:buNone/>
            </a:pPr>
            <a:r>
              <a:rPr lang="en-US" sz="2900" i="1" dirty="0"/>
              <a:t>The MIT Industrial Liaison Program (ILP) is dedicated to creating and strengthening mutually beneficial relationship between MIT and corporations worldwide. Established in 1948, the ILP continues to be a key player in making industrial connections for MIT.</a:t>
            </a:r>
          </a:p>
          <a:p>
            <a:pPr marL="0" indent="0">
              <a:buNone/>
            </a:pPr>
            <a:r>
              <a:rPr lang="en-US" sz="2900" i="1" dirty="0"/>
              <a:t>Over 200 of the world's leading companies partner with the Industrial Liaison Program to advance research agendas at MIT.</a:t>
            </a:r>
          </a:p>
          <a:p>
            <a:pPr marL="0" indent="0">
              <a:buNone/>
            </a:pPr>
            <a:r>
              <a:rPr lang="en-US" sz="2900" i="1" dirty="0"/>
              <a:t>With continued acceleration of advances in technology and knowledge discovery, and a more demanding corporate funding environment, the ILP is committed to creating productive interactions with industry. The ILP continually evolves to meet the interest, needs, and aspirations of MIT faculty and corporate partners.</a:t>
            </a:r>
          </a:p>
          <a:p>
            <a:pPr marL="0" indent="0">
              <a:buNone/>
            </a:pPr>
            <a:endParaRPr lang="en-US" dirty="0"/>
          </a:p>
          <a:p>
            <a:pPr marL="0" indent="0">
              <a:buNone/>
            </a:pPr>
            <a:r>
              <a:rPr lang="en-US" dirty="0">
                <a:hlinkClick r:id="rId2"/>
              </a:rPr>
              <a:t>http://ilp.mit.edu/</a:t>
            </a:r>
            <a:r>
              <a:rPr lang="en-US" dirty="0"/>
              <a:t> </a:t>
            </a:r>
            <a:br>
              <a:rPr lang="en-US" dirty="0"/>
            </a:br>
            <a:endParaRPr lang="en-US" dirty="0"/>
          </a:p>
          <a:p>
            <a:r>
              <a:rPr lang="en-US" dirty="0"/>
              <a:t>Mr. Randall S Wright </a:t>
            </a:r>
          </a:p>
          <a:p>
            <a:pPr lvl="1"/>
            <a:r>
              <a:rPr lang="en-US" dirty="0"/>
              <a:t>Senior Industrial Liaison Officer</a:t>
            </a:r>
          </a:p>
          <a:p>
            <a:r>
              <a:rPr lang="en-US" dirty="0"/>
              <a:t>Mr. Michael Schrage</a:t>
            </a:r>
          </a:p>
          <a:p>
            <a:pPr lvl="1"/>
            <a:r>
              <a:rPr lang="en-US" dirty="0"/>
              <a:t>Research </a:t>
            </a:r>
            <a:r>
              <a:rPr lang="en-US" dirty="0" err="1"/>
              <a:t>Fellor</a:t>
            </a:r>
            <a:r>
              <a:rPr lang="en-US" dirty="0"/>
              <a:t>, MIT Center for Digital Business </a:t>
            </a:r>
          </a:p>
          <a:p>
            <a:r>
              <a:rPr lang="en-US" dirty="0"/>
              <a:t>Prof. Maria C Yang</a:t>
            </a:r>
          </a:p>
          <a:p>
            <a:pPr lvl="1"/>
            <a:r>
              <a:rPr lang="en-US" dirty="0"/>
              <a:t>Associate Professor of Mechanical Engineering and Engineering Systems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11854"/>
            <a:ext cx="1524000" cy="83210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01" r="2338" b="14368"/>
          <a:stretch/>
        </p:blipFill>
        <p:spPr>
          <a:xfrm>
            <a:off x="8127123" y="3667618"/>
            <a:ext cx="2900855" cy="2591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392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9228" y="365125"/>
            <a:ext cx="8074572" cy="1325563"/>
          </a:xfrm>
        </p:spPr>
        <p:txBody>
          <a:bodyPr>
            <a:normAutofit/>
          </a:bodyPr>
          <a:lstStyle/>
          <a:p>
            <a:r>
              <a:rPr lang="en-US" sz="3200" b="1" dirty="0">
                <a:solidFill>
                  <a:schemeClr val="tx1">
                    <a:lumMod val="50000"/>
                    <a:lumOff val="50000"/>
                  </a:schemeClr>
                </a:solidFill>
              </a:rPr>
              <a:t>- Martin Trust Center for MIT Entrepreneurship</a:t>
            </a:r>
          </a:p>
        </p:txBody>
      </p:sp>
      <p:sp>
        <p:nvSpPr>
          <p:cNvPr id="3" name="Content Placeholder 2"/>
          <p:cNvSpPr>
            <a:spLocks noGrp="1"/>
          </p:cNvSpPr>
          <p:nvPr>
            <p:ph idx="1"/>
          </p:nvPr>
        </p:nvSpPr>
        <p:spPr>
          <a:xfrm>
            <a:off x="838200" y="1825625"/>
            <a:ext cx="10515600" cy="4614932"/>
          </a:xfrm>
        </p:spPr>
        <p:txBody>
          <a:bodyPr>
            <a:normAutofit fontScale="92500" lnSpcReduction="10000"/>
          </a:bodyPr>
          <a:lstStyle/>
          <a:p>
            <a:pPr marL="0" indent="0">
              <a:buNone/>
            </a:pPr>
            <a:r>
              <a:rPr lang="en-US" i="1" dirty="0"/>
              <a:t>The Martin Trust Center for MIT Entrepreneurship provides the expertise, support, and connections MIT students need to become effective entrepreneurs. We serve all MIT students, across all schools, across all disciplines.</a:t>
            </a:r>
          </a:p>
          <a:p>
            <a:pPr marL="0" indent="0">
              <a:buNone/>
            </a:pPr>
            <a:endParaRPr lang="en-US" dirty="0">
              <a:hlinkClick r:id="rId2"/>
            </a:endParaRPr>
          </a:p>
          <a:p>
            <a:pPr marL="0" indent="0">
              <a:buNone/>
            </a:pPr>
            <a:r>
              <a:rPr lang="en-US" sz="2100" dirty="0">
                <a:hlinkClick r:id="rId2"/>
              </a:rPr>
              <a:t>http://entrepreneurship.mit.edu/</a:t>
            </a:r>
            <a:r>
              <a:rPr lang="en-US" sz="2100" dirty="0"/>
              <a:t> </a:t>
            </a:r>
            <a:br>
              <a:rPr lang="en-US" sz="2100" dirty="0"/>
            </a:br>
            <a:endParaRPr lang="en-US" sz="2100" dirty="0"/>
          </a:p>
          <a:p>
            <a:r>
              <a:rPr lang="en-US" sz="2100" dirty="0" err="1"/>
              <a:t>Mr</a:t>
            </a:r>
            <a:r>
              <a:rPr lang="en-US" sz="2100" dirty="0"/>
              <a:t> William (Bill) </a:t>
            </a:r>
            <a:r>
              <a:rPr lang="en-US" sz="2100" dirty="0" err="1"/>
              <a:t>Aulet</a:t>
            </a:r>
            <a:endParaRPr lang="en-US" sz="2100" dirty="0"/>
          </a:p>
          <a:p>
            <a:pPr lvl="1"/>
            <a:r>
              <a:rPr lang="en-US" sz="1900" dirty="0"/>
              <a:t>Managing Director at Martin Trust Center</a:t>
            </a:r>
          </a:p>
          <a:p>
            <a:r>
              <a:rPr lang="en-US" sz="2100" dirty="0"/>
              <a:t>Elaine Chen</a:t>
            </a:r>
          </a:p>
          <a:p>
            <a:pPr lvl="1"/>
            <a:r>
              <a:rPr lang="en-US" sz="1900" dirty="0"/>
              <a:t>Entrepreneur-in-Residence, Professional Advisor and Senior Lecturer </a:t>
            </a:r>
          </a:p>
          <a:p>
            <a:r>
              <a:rPr lang="en-US" sz="2100" dirty="0"/>
              <a:t>Sarah Jane </a:t>
            </a:r>
            <a:r>
              <a:rPr lang="en-US" sz="2100" dirty="0" err="1"/>
              <a:t>Maxted</a:t>
            </a:r>
            <a:endParaRPr lang="en-US" sz="2100" dirty="0"/>
          </a:p>
          <a:p>
            <a:pPr lvl="1"/>
            <a:r>
              <a:rPr lang="en-US" sz="1900" dirty="0"/>
              <a:t>Executive Director, MIT Regional Entrepreneurship Program &amp; MIT Innovation Initiative Team Member (MIT REAP)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0709" y="3319197"/>
            <a:ext cx="1933091" cy="206922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9" y="694938"/>
            <a:ext cx="2494139" cy="665935"/>
          </a:xfrm>
          <a:prstGeom prst="rect">
            <a:avLst/>
          </a:prstGeom>
        </p:spPr>
      </p:pic>
    </p:spTree>
    <p:extLst>
      <p:ext uri="{BB962C8B-B14F-4D97-AF65-F5344CB8AC3E}">
        <p14:creationId xmlns:p14="http://schemas.microsoft.com/office/powerpoint/2010/main" val="1544320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754" b="14598"/>
          <a:stretch/>
        </p:blipFill>
        <p:spPr>
          <a:xfrm>
            <a:off x="0" y="0"/>
            <a:ext cx="12192000" cy="6917267"/>
          </a:xfrm>
          <a:prstGeom prst="rect">
            <a:avLst/>
          </a:prstGeom>
        </p:spPr>
      </p:pic>
    </p:spTree>
    <p:extLst>
      <p:ext uri="{BB962C8B-B14F-4D97-AF65-F5344CB8AC3E}">
        <p14:creationId xmlns:p14="http://schemas.microsoft.com/office/powerpoint/2010/main" val="1634866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141" r="45747"/>
          <a:stretch/>
        </p:blipFill>
        <p:spPr>
          <a:xfrm rot="5400000">
            <a:off x="2840846" y="-672427"/>
            <a:ext cx="6172200" cy="8179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4087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55" t="13105" r="14467" b="23882"/>
          <a:stretch/>
        </p:blipFill>
        <p:spPr>
          <a:xfrm rot="5400000">
            <a:off x="7963330" y="1894060"/>
            <a:ext cx="4694633" cy="274319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68" y="489183"/>
            <a:ext cx="7785537" cy="58391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707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7706" b="14502"/>
          <a:stretch/>
        </p:blipFill>
        <p:spPr>
          <a:xfrm>
            <a:off x="451944" y="1269123"/>
            <a:ext cx="5799084" cy="4518651"/>
          </a:xfrm>
          <a:prstGeom prst="rect">
            <a:avLst/>
          </a:prstGeom>
          <a:ln>
            <a:noFill/>
          </a:ln>
          <a:effectLst>
            <a:outerShdw blurRad="292100" dist="139700" dir="2700000" algn="tl" rotWithShape="0">
              <a:srgbClr val="333333">
                <a:alpha val="65000"/>
              </a:srgbClr>
            </a:outerShdw>
          </a:effectLst>
        </p:spPr>
      </p:pic>
      <p:pic>
        <p:nvPicPr>
          <p:cNvPr id="1026" name="Picture 2" descr="http://rs537.pbsrc.com/albums/ff335/moorerm/Random/bangHeadAgainstWall.gif~c2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7809" y="1631730"/>
            <a:ext cx="3917731" cy="39177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98565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70" y="1403130"/>
            <a:ext cx="5675587" cy="425669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235" y="1403130"/>
            <a:ext cx="5675587" cy="4256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7753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66" y="1426778"/>
            <a:ext cx="5531068" cy="414830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48" r="42758"/>
          <a:stretch/>
        </p:blipFill>
        <p:spPr>
          <a:xfrm rot="5400000">
            <a:off x="6860699" y="609085"/>
            <a:ext cx="4148302" cy="5783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2618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stretch>
            <a:fillRect/>
          </a:stretch>
        </p:blipFill>
        <p:spPr>
          <a:xfrm>
            <a:off x="243256" y="2180350"/>
            <a:ext cx="4878047" cy="3646994"/>
          </a:xfrm>
          <a:prstGeom prst="rect">
            <a:avLst/>
          </a:prstGeom>
          <a:ln>
            <a:noFill/>
          </a:ln>
          <a:effectLst>
            <a:outerShdw blurRad="292100" dist="139700" dir="2700000" algn="tl" rotWithShape="0">
              <a:srgbClr val="333333">
                <a:alpha val="65000"/>
              </a:srgbClr>
            </a:outerShdw>
          </a:effectLst>
        </p:spPr>
      </p:pic>
      <p:pic>
        <p:nvPicPr>
          <p:cNvPr id="3" name="Bildobjekt 2"/>
          <p:cNvPicPr>
            <a:picLocks noChangeAspect="1"/>
          </p:cNvPicPr>
          <p:nvPr/>
        </p:nvPicPr>
        <p:blipFill>
          <a:blip r:embed="rId3"/>
          <a:stretch>
            <a:fillRect/>
          </a:stretch>
        </p:blipFill>
        <p:spPr>
          <a:xfrm>
            <a:off x="5374259" y="715283"/>
            <a:ext cx="6400177" cy="4416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9902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484" t="2644" r="31494" b="1112"/>
          <a:stretch/>
        </p:blipFill>
        <p:spPr>
          <a:xfrm rot="5400000">
            <a:off x="640597" y="439340"/>
            <a:ext cx="5103838" cy="5754414"/>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678" t="1608" r="14426" b="5863"/>
          <a:stretch/>
        </p:blipFill>
        <p:spPr>
          <a:xfrm>
            <a:off x="6440215" y="764628"/>
            <a:ext cx="5289330" cy="5105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7238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069" t="11431" r="38850" b="3818"/>
          <a:stretch/>
        </p:blipFill>
        <p:spPr>
          <a:xfrm rot="5400000">
            <a:off x="898351" y="630903"/>
            <a:ext cx="4486008" cy="580974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984" t="7371" r="16386" b="16827"/>
          <a:stretch/>
        </p:blipFill>
        <p:spPr>
          <a:xfrm>
            <a:off x="6385035" y="1292773"/>
            <a:ext cx="5415455" cy="4486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0330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4000" b="1" dirty="0" err="1">
                <a:solidFill>
                  <a:schemeClr val="tx1">
                    <a:lumMod val="50000"/>
                    <a:lumOff val="50000"/>
                  </a:schemeClr>
                </a:solidFill>
              </a:rPr>
              <a:t>Comments</a:t>
            </a:r>
            <a:br>
              <a:rPr lang="sv-SE" dirty="0"/>
            </a:br>
            <a:r>
              <a:rPr lang="en-US" sz="3200" i="1" dirty="0">
                <a:solidFill>
                  <a:schemeClr val="tx1">
                    <a:lumMod val="50000"/>
                    <a:lumOff val="50000"/>
                  </a:schemeClr>
                </a:solidFill>
              </a:rPr>
              <a:t>MIT Industrial Liaison Program</a:t>
            </a:r>
            <a:endParaRPr lang="sv-SE" i="1" dirty="0">
              <a:solidFill>
                <a:schemeClr val="tx1">
                  <a:lumMod val="50000"/>
                  <a:lumOff val="50000"/>
                </a:schemeClr>
              </a:solidFill>
            </a:endParaRPr>
          </a:p>
        </p:txBody>
      </p:sp>
      <p:sp>
        <p:nvSpPr>
          <p:cNvPr id="4" name="Content Placeholder 3"/>
          <p:cNvSpPr>
            <a:spLocks noGrp="1"/>
          </p:cNvSpPr>
          <p:nvPr>
            <p:ph sz="half" idx="1"/>
          </p:nvPr>
        </p:nvSpPr>
        <p:spPr>
          <a:xfrm>
            <a:off x="838200" y="1825624"/>
            <a:ext cx="5181600" cy="4717065"/>
          </a:xfrm>
        </p:spPr>
        <p:txBody>
          <a:bodyPr>
            <a:normAutofit fontScale="62500" lnSpcReduction="20000"/>
          </a:bodyPr>
          <a:lstStyle/>
          <a:p>
            <a:r>
              <a:rPr lang="en-US" dirty="0"/>
              <a:t>Everyone must do experiments</a:t>
            </a:r>
          </a:p>
          <a:p>
            <a:r>
              <a:rPr lang="en-US" dirty="0"/>
              <a:t>MIT want to work with big issues and solving problems with big impacts </a:t>
            </a:r>
          </a:p>
          <a:p>
            <a:r>
              <a:rPr lang="en-US" dirty="0"/>
              <a:t>Google maps, touch screen, </a:t>
            </a:r>
            <a:r>
              <a:rPr lang="en-US" dirty="0" err="1"/>
              <a:t>etc</a:t>
            </a:r>
            <a:r>
              <a:rPr lang="en-US" dirty="0"/>
              <a:t> started at MIT</a:t>
            </a:r>
          </a:p>
          <a:p>
            <a:r>
              <a:rPr lang="en-US" b="1" dirty="0"/>
              <a:t>MIT = think with your hands = build something</a:t>
            </a:r>
          </a:p>
          <a:p>
            <a:r>
              <a:rPr lang="en-US" dirty="0"/>
              <a:t>Patents and licensing speeds up commercialization </a:t>
            </a:r>
          </a:p>
          <a:p>
            <a:r>
              <a:rPr lang="en-US" dirty="0"/>
              <a:t>Models, prototypes and simulation</a:t>
            </a:r>
          </a:p>
          <a:p>
            <a:r>
              <a:rPr lang="en-US" dirty="0"/>
              <a:t>How do you scale?</a:t>
            </a:r>
          </a:p>
          <a:p>
            <a:r>
              <a:rPr lang="en-US" dirty="0"/>
              <a:t>The human capital are the most important</a:t>
            </a:r>
          </a:p>
          <a:p>
            <a:r>
              <a:rPr lang="en-US" dirty="0"/>
              <a:t>Customer human caring </a:t>
            </a:r>
          </a:p>
          <a:p>
            <a:r>
              <a:rPr lang="en-US" dirty="0"/>
              <a:t>Cheap discriminates</a:t>
            </a:r>
          </a:p>
          <a:p>
            <a:r>
              <a:rPr lang="en-US" dirty="0"/>
              <a:t>Recommendation engines</a:t>
            </a:r>
          </a:p>
          <a:p>
            <a:r>
              <a:rPr lang="en-US" dirty="0"/>
              <a:t>Khan Academy</a:t>
            </a:r>
          </a:p>
        </p:txBody>
      </p:sp>
      <p:sp>
        <p:nvSpPr>
          <p:cNvPr id="5" name="Content Placeholder 4"/>
          <p:cNvSpPr>
            <a:spLocks noGrp="1"/>
          </p:cNvSpPr>
          <p:nvPr>
            <p:ph sz="half" idx="2"/>
          </p:nvPr>
        </p:nvSpPr>
        <p:spPr>
          <a:xfrm>
            <a:off x="6172199" y="1825624"/>
            <a:ext cx="5533697" cy="4717065"/>
          </a:xfrm>
        </p:spPr>
        <p:txBody>
          <a:bodyPr>
            <a:normAutofit fontScale="62500" lnSpcReduction="20000"/>
          </a:bodyPr>
          <a:lstStyle/>
          <a:p>
            <a:r>
              <a:rPr lang="en-US" dirty="0"/>
              <a:t>Vision statement for customer, improves our customer</a:t>
            </a:r>
          </a:p>
          <a:p>
            <a:r>
              <a:rPr lang="en-US" dirty="0"/>
              <a:t>From R&amp;D to experiments &amp; scale</a:t>
            </a:r>
          </a:p>
          <a:p>
            <a:r>
              <a:rPr lang="en-US" dirty="0"/>
              <a:t>Make it real</a:t>
            </a:r>
          </a:p>
          <a:p>
            <a:r>
              <a:rPr lang="en-US" dirty="0"/>
              <a:t>Ways to innovate:  tech, market, user</a:t>
            </a:r>
          </a:p>
          <a:p>
            <a:r>
              <a:rPr lang="en-US" dirty="0"/>
              <a:t>Act of design</a:t>
            </a:r>
          </a:p>
          <a:p>
            <a:r>
              <a:rPr lang="en-US" dirty="0"/>
              <a:t>Is a great idea a great idea?</a:t>
            </a:r>
          </a:p>
          <a:p>
            <a:r>
              <a:rPr lang="en-US" dirty="0"/>
              <a:t>Design a way to enjoy flowers in your home</a:t>
            </a:r>
          </a:p>
          <a:p>
            <a:r>
              <a:rPr lang="en-US" dirty="0"/>
              <a:t>Feedback online for new idea´s</a:t>
            </a:r>
          </a:p>
          <a:p>
            <a:r>
              <a:rPr lang="en-US" dirty="0"/>
              <a:t>Foam prototyping is great</a:t>
            </a:r>
          </a:p>
          <a:p>
            <a:r>
              <a:rPr lang="en-US" b="1" dirty="0"/>
              <a:t>MINDS IN YOUR HANDS</a:t>
            </a:r>
          </a:p>
          <a:p>
            <a:r>
              <a:rPr lang="en-US" dirty="0"/>
              <a:t>The doers are the major thinkers</a:t>
            </a:r>
          </a:p>
          <a:p>
            <a:r>
              <a:rPr lang="en-US" dirty="0"/>
              <a:t>Membership</a:t>
            </a:r>
          </a:p>
          <a:p>
            <a:pPr lvl="1"/>
            <a:r>
              <a:rPr lang="en-US" dirty="0"/>
              <a:t>$75.000 / year dedicated person</a:t>
            </a:r>
          </a:p>
          <a:p>
            <a:pPr lvl="1"/>
            <a:r>
              <a:rPr lang="en-US" dirty="0"/>
              <a:t>Idea´s comes from students</a:t>
            </a:r>
          </a:p>
          <a:p>
            <a:pPr lvl="1"/>
            <a:r>
              <a:rPr lang="en-US" dirty="0"/>
              <a:t>You need to put in time!</a:t>
            </a:r>
          </a:p>
        </p:txBody>
      </p:sp>
    </p:spTree>
    <p:extLst>
      <p:ext uri="{BB962C8B-B14F-4D97-AF65-F5344CB8AC3E}">
        <p14:creationId xmlns:p14="http://schemas.microsoft.com/office/powerpoint/2010/main" val="3406813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a:prstGeom prst="rect">
            <a:avLst/>
          </a:prstGeom>
        </p:spPr>
      </p:pic>
    </p:spTree>
    <p:extLst>
      <p:ext uri="{BB962C8B-B14F-4D97-AF65-F5344CB8AC3E}">
        <p14:creationId xmlns:p14="http://schemas.microsoft.com/office/powerpoint/2010/main" val="2482172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097" y="457200"/>
            <a:ext cx="8023123" cy="6017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4587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386464" y="3422379"/>
            <a:ext cx="4904534" cy="2492990"/>
          </a:xfrm>
          <a:prstGeom prst="rect">
            <a:avLst/>
          </a:prstGeom>
          <a:noFill/>
        </p:spPr>
        <p:txBody>
          <a:bodyPr wrap="square" rtlCol="0">
            <a:spAutoFit/>
          </a:bodyPr>
          <a:lstStyle/>
          <a:p>
            <a:endParaRPr lang="en-US" sz="1200" dirty="0"/>
          </a:p>
          <a:p>
            <a:endParaRPr lang="en-US" sz="1200" dirty="0"/>
          </a:p>
          <a:p>
            <a:endParaRPr lang="en-US" sz="1200" dirty="0"/>
          </a:p>
          <a:p>
            <a:endParaRPr lang="en-US" sz="1200" dirty="0"/>
          </a:p>
          <a:p>
            <a:pPr algn="just"/>
            <a:r>
              <a:rPr lang="en-US" sz="1200" dirty="0"/>
              <a:t>Many thanks to the Chairman of Innovation Pioneers, </a:t>
            </a:r>
            <a:r>
              <a:rPr lang="en-US" sz="1200" dirty="0" err="1"/>
              <a:t>Niclas</a:t>
            </a:r>
            <a:r>
              <a:rPr lang="en-US" sz="1200" dirty="0"/>
              <a:t> </a:t>
            </a:r>
            <a:r>
              <a:rPr lang="en-US" sz="1200" dirty="0" err="1"/>
              <a:t>Ingeström</a:t>
            </a:r>
            <a:r>
              <a:rPr lang="en-US" sz="1200" dirty="0"/>
              <a:t> and Shirine Bauer for summarizing the trip in this presentation!</a:t>
            </a:r>
          </a:p>
          <a:p>
            <a:pPr algn="just"/>
            <a:endParaRPr lang="en-US" sz="1200" dirty="0"/>
          </a:p>
          <a:p>
            <a:pPr algn="just"/>
            <a:r>
              <a:rPr lang="en-US" sz="1200" dirty="0"/>
              <a:t>Another thanks to all participants who joined us on this memorable trip- it would not have been the same without this dynamic, </a:t>
            </a:r>
            <a:r>
              <a:rPr lang="en-US" sz="1200" dirty="0" err="1"/>
              <a:t>qurious</a:t>
            </a:r>
            <a:r>
              <a:rPr lang="en-US" sz="1200" dirty="0"/>
              <a:t> and open group!</a:t>
            </a:r>
          </a:p>
          <a:p>
            <a:pPr algn="just"/>
            <a:endParaRPr lang="en-US" sz="1200" dirty="0"/>
          </a:p>
          <a:p>
            <a:pPr algn="just"/>
            <a:r>
              <a:rPr lang="en-US" sz="1200" dirty="0"/>
              <a:t>However, this trip would not have happened if it was not for Innovation Pioneers Kim </a:t>
            </a:r>
            <a:r>
              <a:rPr lang="en-US" sz="1200" dirty="0" err="1"/>
              <a:t>Silvasti</a:t>
            </a:r>
            <a:r>
              <a:rPr lang="en-US" sz="1200" dirty="0"/>
              <a:t> who made everything happen.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4416" y="2920984"/>
            <a:ext cx="2272562" cy="1035759"/>
          </a:xfrm>
          <a:prstGeom prst="rect">
            <a:avLst/>
          </a:prstGeom>
        </p:spPr>
      </p:pic>
    </p:spTree>
    <p:extLst>
      <p:ext uri="{BB962C8B-B14F-4D97-AF65-F5344CB8AC3E}">
        <p14:creationId xmlns:p14="http://schemas.microsoft.com/office/powerpoint/2010/main" val="215349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IT intr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55640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0124" b="4876"/>
          <a:stretch/>
        </p:blipFill>
        <p:spPr>
          <a:xfrm>
            <a:off x="0" y="1"/>
            <a:ext cx="12192000" cy="6858000"/>
          </a:xfrm>
          <a:prstGeom prst="rect">
            <a:avLst/>
          </a:prstGeom>
        </p:spPr>
      </p:pic>
    </p:spTree>
    <p:extLst>
      <p:ext uri="{BB962C8B-B14F-4D97-AF65-F5344CB8AC3E}">
        <p14:creationId xmlns:p14="http://schemas.microsoft.com/office/powerpoint/2010/main" val="195731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8774" b="20383"/>
          <a:stretch/>
        </p:blipFill>
        <p:spPr>
          <a:xfrm rot="5400000">
            <a:off x="-1864273" y="1864273"/>
            <a:ext cx="6858000" cy="312945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35"/>
          <a:stretch/>
        </p:blipFill>
        <p:spPr>
          <a:xfrm>
            <a:off x="3224047" y="1"/>
            <a:ext cx="9049407" cy="6858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6922" t="45000" r="42974" b="43889"/>
          <a:stretch/>
        </p:blipFill>
        <p:spPr>
          <a:xfrm>
            <a:off x="3657600" y="2565848"/>
            <a:ext cx="6696670" cy="1853752"/>
          </a:xfrm>
          <a:prstGeom prst="rect">
            <a:avLst/>
          </a:prstGeom>
          <a:ln w="76200">
            <a:solidFill>
              <a:srgbClr val="FF0000"/>
            </a:solidFill>
          </a:ln>
          <a:effectLst>
            <a:outerShdw blurRad="50800" dist="254000" dir="2700000" algn="tl" rotWithShape="0">
              <a:prstClr val="black">
                <a:alpha val="40000"/>
              </a:prstClr>
            </a:outerShdw>
          </a:effectLst>
        </p:spPr>
      </p:pic>
    </p:spTree>
    <p:extLst>
      <p:ext uri="{BB962C8B-B14F-4D97-AF65-F5344CB8AC3E}">
        <p14:creationId xmlns:p14="http://schemas.microsoft.com/office/powerpoint/2010/main" val="415732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989" b="12011"/>
          <a:stretch/>
        </p:blipFill>
        <p:spPr>
          <a:xfrm>
            <a:off x="0" y="-1"/>
            <a:ext cx="12192000" cy="6858001"/>
          </a:xfrm>
          <a:prstGeom prst="rect">
            <a:avLst/>
          </a:prstGeom>
        </p:spPr>
      </p:pic>
    </p:spTree>
    <p:extLst>
      <p:ext uri="{BB962C8B-B14F-4D97-AF65-F5344CB8AC3E}">
        <p14:creationId xmlns:p14="http://schemas.microsoft.com/office/powerpoint/2010/main" val="2530697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750" b="21250"/>
          <a:stretch/>
        </p:blipFill>
        <p:spPr>
          <a:xfrm>
            <a:off x="0" y="0"/>
            <a:ext cx="12192000" cy="6858000"/>
          </a:xfrm>
          <a:prstGeom prst="rect">
            <a:avLst/>
          </a:prstGeom>
        </p:spPr>
      </p:pic>
    </p:spTree>
    <p:extLst>
      <p:ext uri="{BB962C8B-B14F-4D97-AF65-F5344CB8AC3E}">
        <p14:creationId xmlns:p14="http://schemas.microsoft.com/office/powerpoint/2010/main" val="258016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736" r="8442"/>
          <a:stretch/>
        </p:blipFill>
        <p:spPr>
          <a:xfrm>
            <a:off x="200025" y="1296481"/>
            <a:ext cx="5703702" cy="4304219"/>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a:srcRect l="8523" r="8498"/>
          <a:stretch/>
        </p:blipFill>
        <p:spPr>
          <a:xfrm>
            <a:off x="6177535" y="1296480"/>
            <a:ext cx="5714504" cy="4304220"/>
          </a:xfrm>
          <a:prstGeom prst="rect">
            <a:avLst/>
          </a:prstGeom>
          <a:ln>
            <a:noFill/>
          </a:ln>
          <a:effectLst>
            <a:outerShdw blurRad="292100" dist="139700" dir="2700000" algn="tl" rotWithShape="0">
              <a:srgbClr val="333333">
                <a:alpha val="65000"/>
              </a:srgbClr>
            </a:outerShdw>
          </a:effectLst>
        </p:spPr>
      </p:pic>
      <p:sp>
        <p:nvSpPr>
          <p:cNvPr id="4" name="textruta 3"/>
          <p:cNvSpPr txBox="1"/>
          <p:nvPr/>
        </p:nvSpPr>
        <p:spPr>
          <a:xfrm>
            <a:off x="2818558" y="6088269"/>
            <a:ext cx="7289526" cy="369332"/>
          </a:xfrm>
          <a:prstGeom prst="rect">
            <a:avLst/>
          </a:prstGeom>
          <a:noFill/>
        </p:spPr>
        <p:txBody>
          <a:bodyPr wrap="none" rtlCol="0">
            <a:spAutoFit/>
          </a:bodyPr>
          <a:lstStyle/>
          <a:p>
            <a:r>
              <a:rPr lang="en-US" dirty="0"/>
              <a:t>“Martin Trust Center focus on the commercialization process of innovation”</a:t>
            </a:r>
          </a:p>
        </p:txBody>
      </p:sp>
    </p:spTree>
    <p:extLst>
      <p:ext uri="{BB962C8B-B14F-4D97-AF65-F5344CB8AC3E}">
        <p14:creationId xmlns:p14="http://schemas.microsoft.com/office/powerpoint/2010/main" val="27059149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643</Words>
  <Application>Microsoft Office PowerPoint</Application>
  <PresentationFormat>Bredbild</PresentationFormat>
  <Paragraphs>82</Paragraphs>
  <Slides>31</Slides>
  <Notes>0</Notes>
  <HiddenSlides>0</HiddenSlides>
  <MMClips>2</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31</vt:i4>
      </vt:variant>
    </vt:vector>
  </HeadingPairs>
  <TitlesOfParts>
    <vt:vector size="37" baseType="lpstr">
      <vt:lpstr>Arial</vt:lpstr>
      <vt:lpstr>Arial Black</vt:lpstr>
      <vt:lpstr>Calibri</vt:lpstr>
      <vt:lpstr>Calibri Light</vt:lpstr>
      <vt:lpstr>Courier New</vt:lpstr>
      <vt:lpstr>Office-tema</vt:lpstr>
      <vt:lpstr> 28-30 September 2016</vt:lpstr>
      <vt:lpstr>- Martin Trust Center for MIT Entrepreneurship</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Link to a similar presentation on SlideShare  by Bill Aulet - ”Entrepreneurship Education”</vt:lpstr>
      <vt:lpstr>Comments Martin Trust Center for MIT Entrepreneurship</vt:lpstr>
      <vt:lpstr>- MIT Industrial Liaison Program</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Comments MIT Industrial Liaison Program</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Kim Silvasti</dc:creator>
  <cp:lastModifiedBy>Kim Silvasti</cp:lastModifiedBy>
  <cp:revision>3</cp:revision>
  <dcterms:created xsi:type="dcterms:W3CDTF">2016-10-20T11:24:37Z</dcterms:created>
  <dcterms:modified xsi:type="dcterms:W3CDTF">2016-10-20T11:30:07Z</dcterms:modified>
</cp:coreProperties>
</file>